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31" r:id="rId2"/>
    <p:sldId id="355" r:id="rId3"/>
    <p:sldId id="352" r:id="rId4"/>
    <p:sldId id="353" r:id="rId5"/>
    <p:sldId id="354" r:id="rId6"/>
    <p:sldId id="334" r:id="rId7"/>
    <p:sldId id="324" r:id="rId8"/>
    <p:sldId id="329" r:id="rId9"/>
    <p:sldId id="328" r:id="rId10"/>
    <p:sldId id="330" r:id="rId11"/>
    <p:sldId id="335" r:id="rId12"/>
    <p:sldId id="341" r:id="rId13"/>
    <p:sldId id="344" r:id="rId14"/>
    <p:sldId id="342" r:id="rId15"/>
    <p:sldId id="311" r:id="rId16"/>
    <p:sldId id="339" r:id="rId17"/>
    <p:sldId id="313" r:id="rId18"/>
    <p:sldId id="336" r:id="rId19"/>
    <p:sldId id="315" r:id="rId20"/>
    <p:sldId id="347" r:id="rId21"/>
    <p:sldId id="327" r:id="rId22"/>
    <p:sldId id="337" r:id="rId23"/>
    <p:sldId id="345" r:id="rId24"/>
    <p:sldId id="346" r:id="rId25"/>
    <p:sldId id="322" r:id="rId26"/>
    <p:sldId id="350" r:id="rId2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9" autoAdjust="0"/>
    <p:restoredTop sz="94660"/>
  </p:normalViewPr>
  <p:slideViewPr>
    <p:cSldViewPr snapToGrid="0">
      <p:cViewPr varScale="1">
        <p:scale>
          <a:sx n="69" d="100"/>
          <a:sy n="69" d="100"/>
        </p:scale>
        <p:origin x="136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3ACF5-6C31-4213-B688-61AAF3108873}" type="datetimeFigureOut">
              <a:rPr lang="fr-FR" smtClean="0"/>
              <a:t>12/07/2021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C401C-8652-4452-9CF0-A451CA0AB598}" type="slidenum">
              <a:rPr lang="fr-FR" smtClean="0"/>
              <a:t>‹N°›</a:t>
            </a:fld>
            <a:endParaRPr lang="fr-FR"/>
          </a:p>
        </p:txBody>
      </p:sp>
    </p:spTree>
    <p:extLst>
      <p:ext uri="{BB962C8B-B14F-4D97-AF65-F5344CB8AC3E}">
        <p14:creationId xmlns:p14="http://schemas.microsoft.com/office/powerpoint/2010/main" val="1704330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843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fr-FR" dirty="0">
                <a:solidFill>
                  <a:srgbClr val="000000"/>
                </a:solidFill>
                <a:latin typeface="Verdana" pitchFamily="34" charset="0"/>
              </a:rPr>
              <a:t>4 disciplines différentes  combinées: pratique sportive (support), physiologie, méthodes de mesure et statistiques</a:t>
            </a:r>
          </a:p>
          <a:p>
            <a:pPr>
              <a:spcBef>
                <a:spcPct val="0"/>
              </a:spcBef>
            </a:pPr>
            <a:r>
              <a:rPr lang="fr-FR" dirty="0">
                <a:solidFill>
                  <a:srgbClr val="000000"/>
                </a:solidFill>
                <a:latin typeface="Verdana" pitchFamily="34" charset="0"/>
              </a:rPr>
              <a:t>Ce</a:t>
            </a:r>
            <a:r>
              <a:rPr lang="fr-FR" baseline="0" dirty="0">
                <a:solidFill>
                  <a:srgbClr val="000000"/>
                </a:solidFill>
                <a:latin typeface="Verdana" pitchFamily="34" charset="0"/>
              </a:rPr>
              <a:t> n’est pas une manière habituelle de travailler </a:t>
            </a:r>
            <a:endParaRPr lang="fr-FR" dirty="0"/>
          </a:p>
        </p:txBody>
      </p:sp>
      <p:sp>
        <p:nvSpPr>
          <p:cNvPr id="1843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C8F8EB-39B6-4B08-A051-BC70299C5B26}" type="slidenum">
              <a:rPr lang="fr-FR"/>
              <a:pPr fontAlgn="base">
                <a:spcBef>
                  <a:spcPct val="0"/>
                </a:spcBef>
                <a:spcAft>
                  <a:spcPct val="0"/>
                </a:spcAft>
              </a:pPr>
              <a:t>22</a:t>
            </a:fld>
            <a:endParaRPr lang="fr-FR"/>
          </a:p>
        </p:txBody>
      </p:sp>
    </p:spTree>
    <p:extLst>
      <p:ext uri="{BB962C8B-B14F-4D97-AF65-F5344CB8AC3E}">
        <p14:creationId xmlns:p14="http://schemas.microsoft.com/office/powerpoint/2010/main" val="56907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6DC5F47B-BD71-4535-B7DE-1EADA47F2D00}" type="datetime1">
              <a:rPr lang="fr-FR" smtClean="0"/>
              <a:t>12/07/2021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1965775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E4DC48-8AC7-42BB-AE49-5F8F49F50994}" type="datetime1">
              <a:rPr lang="fr-FR" smtClean="0"/>
              <a:t>12/07/2021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137764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C85CE67-B48D-4CAE-92B7-7C6E596EA6A0}" type="datetime1">
              <a:rPr lang="fr-FR" smtClean="0"/>
              <a:t>12/07/2021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1740274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8418CB1-B42B-41B5-9D12-F86972D02105}" type="datetime1">
              <a:rPr lang="fr-FR" smtClean="0"/>
              <a:t>12/07/2021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387642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89E9F36-E33D-4EF4-8448-309A5FE0BF25}" type="datetime1">
              <a:rPr lang="fr-FR" smtClean="0"/>
              <a:t>12/07/2021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301807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3AE786D-F25C-4E65-841D-30AD2AC21BA8}" type="datetime1">
              <a:rPr lang="fr-FR" smtClean="0"/>
              <a:t>12/07/2021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3185191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1AEF0D-AEAE-4BA2-B1AC-660148DD4154}" type="datetime1">
              <a:rPr lang="fr-FR" smtClean="0"/>
              <a:t>12/07/2021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2934826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57510757-3B4D-47C8-93DC-6F5572A0355B}" type="datetime1">
              <a:rPr lang="fr-FR" smtClean="0"/>
              <a:t>12/07/2021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99462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EED2B65F-E9C7-4AC6-9134-0BAA7A2962FC}" type="datetime1">
              <a:rPr lang="fr-FR" smtClean="0"/>
              <a:t>12/07/2021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2559597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25ACFF2-1F0D-45B4-BFB3-18C1F8F28817}" type="datetime1">
              <a:rPr lang="fr-FR" smtClean="0"/>
              <a:t>12/07/2021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70299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886CED8-BF00-4CE0-A57A-3F710A876F66}" type="datetime1">
              <a:rPr lang="fr-FR" smtClean="0"/>
              <a:t>12/07/2021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B745A5A-4263-4096-BC6F-7571F6F3A068}" type="slidenum">
              <a:rPr lang="fr-FR" smtClean="0"/>
              <a:t>‹N°›</a:t>
            </a:fld>
            <a:endParaRPr lang="fr-FR"/>
          </a:p>
        </p:txBody>
      </p:sp>
    </p:spTree>
    <p:extLst>
      <p:ext uri="{BB962C8B-B14F-4D97-AF65-F5344CB8AC3E}">
        <p14:creationId xmlns:p14="http://schemas.microsoft.com/office/powerpoint/2010/main" val="1546809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3BDE8A-A88D-4176-8CE4-8EF6A7817B63}" type="datetime1">
              <a:rPr lang="fr-FR" smtClean="0"/>
              <a:t>12/07/2021</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745A5A-4263-4096-BC6F-7571F6F3A068}" type="slidenum">
              <a:rPr lang="fr-FR" smtClean="0"/>
              <a:t>‹N°›</a:t>
            </a:fld>
            <a:endParaRPr lang="fr-FR"/>
          </a:p>
        </p:txBody>
      </p:sp>
    </p:spTree>
    <p:extLst>
      <p:ext uri="{BB962C8B-B14F-4D97-AF65-F5344CB8AC3E}">
        <p14:creationId xmlns:p14="http://schemas.microsoft.com/office/powerpoint/2010/main" val="3633597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icences-masters-sante.univ-grenoble-alpes.fr/francais/"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licences-masters-sante.univ-grenoble-alpes.fr/masters/double-cursus-sant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marjaneh.ghobad@univ-grenoble-alpes.f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anne.briancon@univ-grenoble-alpes.fr"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marjaneh.ghobad@univ-grenoble-alpes.f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www.shuseth.com/wp-content/uploads/2012/11/test-vma.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pierre.gillois@univ-grenoble-alpes.fr" TargetMode="Externa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3670" y="401643"/>
            <a:ext cx="1438659" cy="963170"/>
          </a:xfrm>
          <a:prstGeom prst="rect">
            <a:avLst/>
          </a:prstGeom>
        </p:spPr>
      </p:pic>
      <p:sp>
        <p:nvSpPr>
          <p:cNvPr id="6" name="Rectangle 20"/>
          <p:cNvSpPr txBox="1">
            <a:spLocks noChangeArrowheads="1"/>
          </p:cNvSpPr>
          <p:nvPr/>
        </p:nvSpPr>
        <p:spPr>
          <a:xfrm>
            <a:off x="500768" y="1702161"/>
            <a:ext cx="8154906" cy="16204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r-FR" b="1" dirty="0">
                <a:solidFill>
                  <a:srgbClr val="FF3300"/>
                </a:solidFill>
              </a:rPr>
              <a:t>Présentation des UE de Master 1 DC</a:t>
            </a:r>
          </a:p>
        </p:txBody>
      </p:sp>
      <p:sp>
        <p:nvSpPr>
          <p:cNvPr id="7" name="Rectangle 20">
            <a:extLst>
              <a:ext uri="{FF2B5EF4-FFF2-40B4-BE49-F238E27FC236}">
                <a16:creationId xmlns:a16="http://schemas.microsoft.com/office/drawing/2014/main" id="{578CDB5A-3C72-49CC-807E-8CA24E72DCE1}"/>
              </a:ext>
            </a:extLst>
          </p:cNvPr>
          <p:cNvSpPr txBox="1">
            <a:spLocks noChangeArrowheads="1"/>
          </p:cNvSpPr>
          <p:nvPr/>
        </p:nvSpPr>
        <p:spPr>
          <a:xfrm>
            <a:off x="500768" y="3659950"/>
            <a:ext cx="8154906" cy="201831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300" b="1" kern="1200">
                <a:solidFill>
                  <a:srgbClr val="E84610"/>
                </a:solidFill>
                <a:latin typeface="+mj-lt"/>
                <a:ea typeface="+mj-ea"/>
                <a:cs typeface="+mj-cs"/>
              </a:defRPr>
            </a:lvl1pPr>
          </a:lstStyle>
          <a:p>
            <a:pPr algn="ctr">
              <a:defRPr/>
            </a:pPr>
            <a:endParaRPr lang="fr-FR" sz="2400" dirty="0"/>
          </a:p>
          <a:p>
            <a:pPr algn="just">
              <a:defRPr/>
            </a:pPr>
            <a:r>
              <a:rPr lang="fr-FR" sz="2400" dirty="0"/>
              <a:t>NOUVEAU SITE DES MASTERS : </a:t>
            </a:r>
            <a:r>
              <a:rPr lang="fr-FR" sz="2400" dirty="0">
                <a:hlinkClick r:id="rId3"/>
              </a:rPr>
              <a:t>https://licences-masters-sante.univ-grenoble-alpes.fr/francais/</a:t>
            </a:r>
            <a:endParaRPr lang="fr-FR" sz="2400" dirty="0"/>
          </a:p>
          <a:p>
            <a:pPr algn="just">
              <a:defRPr/>
            </a:pPr>
            <a:endParaRPr lang="fr-FR" sz="2400" dirty="0"/>
          </a:p>
          <a:p>
            <a:pPr algn="just">
              <a:defRPr/>
            </a:pPr>
            <a:r>
              <a:rPr lang="fr-FR" sz="2400" dirty="0"/>
              <a:t>ACCES AU M1 DC : </a:t>
            </a:r>
            <a:r>
              <a:rPr lang="fr-FR" sz="2200" dirty="0">
                <a:hlinkClick r:id="rId4"/>
              </a:rPr>
              <a:t>https://licences-masters-sante.univ-grenoble-alpes.fr/masters/double-cursus-sante/</a:t>
            </a:r>
            <a:endParaRPr lang="fr-FR" sz="2200" dirty="0"/>
          </a:p>
          <a:p>
            <a:pPr algn="ctr">
              <a:defRPr/>
            </a:pPr>
            <a:endParaRPr lang="fr-FR" dirty="0"/>
          </a:p>
        </p:txBody>
      </p:sp>
      <p:sp>
        <p:nvSpPr>
          <p:cNvPr id="8" name="Rectangle 20"/>
          <p:cNvSpPr txBox="1">
            <a:spLocks noChangeArrowheads="1"/>
          </p:cNvSpPr>
          <p:nvPr/>
        </p:nvSpPr>
        <p:spPr>
          <a:xfrm>
            <a:off x="500768" y="5470597"/>
            <a:ext cx="8154906" cy="16204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r-FR" sz="1100" b="1" dirty="0">
                <a:solidFill>
                  <a:schemeClr val="bg1">
                    <a:lumMod val="50000"/>
                  </a:schemeClr>
                </a:solidFill>
              </a:rPr>
              <a:t>Année universitaire 2021/2022</a:t>
            </a:r>
          </a:p>
          <a:p>
            <a:pPr algn="ctr">
              <a:defRPr/>
            </a:pPr>
            <a:r>
              <a:rPr lang="fr-FR" sz="1100" b="1" dirty="0">
                <a:solidFill>
                  <a:schemeClr val="bg1">
                    <a:lumMod val="50000"/>
                  </a:schemeClr>
                </a:solidFill>
              </a:rPr>
              <a:t>Université Grenoble Alpes – Tous droits réservés</a:t>
            </a:r>
          </a:p>
          <a:p>
            <a:pPr algn="ctr">
              <a:defRPr/>
            </a:pPr>
            <a:endParaRPr lang="fr-FR" sz="1100" b="1" dirty="0">
              <a:solidFill>
                <a:schemeClr val="bg1">
                  <a:lumMod val="50000"/>
                </a:schemeClr>
              </a:solidFill>
            </a:endParaRPr>
          </a:p>
        </p:txBody>
      </p:sp>
      <p:cxnSp>
        <p:nvCxnSpPr>
          <p:cNvPr id="9" name="Connecteur droit 8"/>
          <p:cNvCxnSpPr/>
          <p:nvPr/>
        </p:nvCxnSpPr>
        <p:spPr>
          <a:xfrm>
            <a:off x="500768" y="1702161"/>
            <a:ext cx="8154906" cy="0"/>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22829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ChangeArrowheads="1"/>
          </p:cNvSpPr>
          <p:nvPr/>
        </p:nvSpPr>
        <p:spPr bwMode="auto">
          <a:xfrm>
            <a:off x="363399" y="180000"/>
            <a:ext cx="8701088" cy="663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ts val="600"/>
              </a:spcBef>
              <a:buNone/>
            </a:pPr>
            <a:r>
              <a:rPr lang="fr-FR" altLang="fr-FR" b="1" dirty="0">
                <a:solidFill>
                  <a:srgbClr val="0070C0"/>
                </a:solidFill>
              </a:rPr>
              <a:t>Maladies transmissibles</a:t>
            </a:r>
          </a:p>
          <a:p>
            <a:pPr marL="92075" eaLnBrk="1" hangingPunct="1">
              <a:spcBef>
                <a:spcPts val="1200"/>
              </a:spcBef>
              <a:buNone/>
              <a:tabLst>
                <a:tab pos="5208588" algn="l"/>
              </a:tabLst>
            </a:pPr>
            <a:r>
              <a:rPr lang="fr-FR" altLang="fr-FR" sz="2400" b="1" dirty="0"/>
              <a:t>S1 - 6 ECTS </a:t>
            </a:r>
            <a:r>
              <a:rPr lang="fr-FR" altLang="fr-FR" sz="2000" dirty="0"/>
              <a:t>(Jeudi après-midi)</a:t>
            </a:r>
          </a:p>
          <a:p>
            <a:pPr marL="357188" eaLnBrk="1" hangingPunct="1">
              <a:buNone/>
            </a:pPr>
            <a:r>
              <a:rPr lang="fr-FR" altLang="fr-FR" sz="2000" b="1" dirty="0">
                <a:solidFill>
                  <a:srgbClr val="FF0000"/>
                </a:solidFill>
              </a:rPr>
              <a:t>Cursus médecine à partir du DFGSM2</a:t>
            </a:r>
          </a:p>
          <a:p>
            <a:pPr marL="357188" eaLnBrk="1" hangingPunct="1">
              <a:spcBef>
                <a:spcPts val="0"/>
              </a:spcBef>
              <a:buNone/>
            </a:pPr>
            <a:r>
              <a:rPr lang="fr-FR" altLang="fr-FR" sz="2000" b="1" dirty="0">
                <a:solidFill>
                  <a:srgbClr val="FF0000"/>
                </a:solidFill>
                <a:cs typeface="Arial" panose="020B0604020202020204" pitchFamily="34" charset="0"/>
              </a:rPr>
              <a:t>Cursus maïeutique </a:t>
            </a:r>
            <a:r>
              <a:rPr lang="fr-FR" altLang="fr-FR" sz="2000" b="1" dirty="0" err="1">
                <a:solidFill>
                  <a:srgbClr val="FF0000"/>
                </a:solidFill>
                <a:cs typeface="Arial" panose="020B0604020202020204" pitchFamily="34" charset="0"/>
              </a:rPr>
              <a:t>DFGSMa</a:t>
            </a:r>
            <a:r>
              <a:rPr lang="fr-FR" altLang="fr-FR" sz="2000" b="1" dirty="0">
                <a:solidFill>
                  <a:srgbClr val="FF0000"/>
                </a:solidFill>
                <a:cs typeface="Arial" panose="020B0604020202020204" pitchFamily="34" charset="0"/>
              </a:rPr>
              <a:t> 2, </a:t>
            </a:r>
            <a:r>
              <a:rPr lang="fr-FR" altLang="fr-FR" sz="2000" b="1" dirty="0" err="1">
                <a:solidFill>
                  <a:srgbClr val="FF0000"/>
                </a:solidFill>
                <a:cs typeface="Arial" panose="020B0604020202020204" pitchFamily="34" charset="0"/>
              </a:rPr>
              <a:t>DFASMa</a:t>
            </a:r>
            <a:r>
              <a:rPr lang="fr-FR" altLang="fr-FR" sz="2000" b="1" dirty="0">
                <a:solidFill>
                  <a:srgbClr val="FF0000"/>
                </a:solidFill>
                <a:cs typeface="Arial" panose="020B0604020202020204" pitchFamily="34" charset="0"/>
              </a:rPr>
              <a:t> 1 et 2</a:t>
            </a:r>
          </a:p>
          <a:p>
            <a:pPr marL="357188" lvl="0" eaLnBrk="1" hangingPunct="1">
              <a:spcBef>
                <a:spcPts val="600"/>
              </a:spcBef>
              <a:buNone/>
              <a:tabLst>
                <a:tab pos="2690813" algn="l"/>
              </a:tabLst>
            </a:pPr>
            <a:r>
              <a:rPr lang="fr-FR" altLang="fr-FR" sz="2000" b="1" dirty="0">
                <a:solidFill>
                  <a:srgbClr val="0070C0"/>
                </a:solidFill>
                <a:cs typeface="Arial" panose="020B0604020202020204" pitchFamily="34" charset="0"/>
              </a:rPr>
              <a:t>Responsables :</a:t>
            </a:r>
            <a:r>
              <a:rPr lang="fr-FR" altLang="fr-FR" sz="2000" dirty="0">
                <a:solidFill>
                  <a:prstClr val="black"/>
                </a:solidFill>
                <a:cs typeface="Arial" panose="020B0604020202020204" pitchFamily="34" charset="0"/>
              </a:rPr>
              <a:t> 	Sandrine Boisset (SBoisset@chu-grenoble.fr)</a:t>
            </a:r>
          </a:p>
          <a:p>
            <a:pPr marL="2690813" lvl="0" eaLnBrk="1" hangingPunct="1">
              <a:spcBef>
                <a:spcPts val="0"/>
              </a:spcBef>
              <a:buNone/>
              <a:tabLst>
                <a:tab pos="2690813" algn="l"/>
              </a:tabLst>
            </a:pPr>
            <a:r>
              <a:rPr lang="fr-FR" altLang="fr-FR" sz="2000" dirty="0">
                <a:solidFill>
                  <a:prstClr val="black"/>
                </a:solidFill>
                <a:cs typeface="Arial" panose="020B0604020202020204" pitchFamily="34" charset="0"/>
              </a:rPr>
              <a:t>Danièle </a:t>
            </a:r>
            <a:r>
              <a:rPr lang="fr-FR" altLang="fr-FR" sz="2000" dirty="0" err="1">
                <a:solidFill>
                  <a:prstClr val="black"/>
                </a:solidFill>
                <a:cs typeface="Arial" panose="020B0604020202020204" pitchFamily="34" charset="0"/>
              </a:rPr>
              <a:t>Maubon</a:t>
            </a:r>
            <a:r>
              <a:rPr lang="fr-FR" altLang="fr-FR" sz="2000" dirty="0">
                <a:solidFill>
                  <a:prstClr val="black"/>
                </a:solidFill>
                <a:cs typeface="Arial" panose="020B0604020202020204" pitchFamily="34" charset="0"/>
              </a:rPr>
              <a:t> (DMaubon@chu-grenoble.fr) </a:t>
            </a:r>
            <a:endParaRPr lang="fr-FR" altLang="fr-FR" sz="2000" b="1" dirty="0">
              <a:solidFill>
                <a:srgbClr val="FF0000"/>
              </a:solidFill>
            </a:endParaRPr>
          </a:p>
          <a:p>
            <a:pPr marL="357188">
              <a:spcBef>
                <a:spcPts val="600"/>
              </a:spcBef>
              <a:buNone/>
            </a:pPr>
            <a:r>
              <a:rPr lang="fr-FR" sz="2000" b="1" dirty="0">
                <a:solidFill>
                  <a:srgbClr val="0070C0"/>
                </a:solidFill>
              </a:rPr>
              <a:t>Objectif pédagogique :</a:t>
            </a:r>
          </a:p>
          <a:p>
            <a:pPr marL="542925">
              <a:spcBef>
                <a:spcPts val="300"/>
              </a:spcBef>
              <a:buNone/>
            </a:pPr>
            <a:r>
              <a:rPr lang="fr-FR" altLang="fr-FR" sz="1800" dirty="0"/>
              <a:t>Acquérir des connaissances générales sur les maladies infectieuses transmissibles, l’épidémiologie, la physiopathologie, le diagnostic, la thérapeutique et la prophylaxie (notamment vaccinale)</a:t>
            </a:r>
          </a:p>
          <a:p>
            <a:pPr marL="357188">
              <a:spcBef>
                <a:spcPts val="600"/>
              </a:spcBef>
              <a:buNone/>
            </a:pPr>
            <a:r>
              <a:rPr lang="fr-FR" altLang="fr-FR" sz="2000" b="1" dirty="0">
                <a:solidFill>
                  <a:srgbClr val="0070C0"/>
                </a:solidFill>
              </a:rPr>
              <a:t>Enseignement :</a:t>
            </a:r>
          </a:p>
          <a:p>
            <a:pPr marL="542925" eaLnBrk="1" hangingPunct="1">
              <a:spcBef>
                <a:spcPts val="300"/>
              </a:spcBef>
              <a:buFontTx/>
              <a:buNone/>
            </a:pPr>
            <a:r>
              <a:rPr lang="fr-FR" altLang="fr-FR" sz="1800" dirty="0"/>
              <a:t>Il s’articule autour de différents modèles de microorganismes pathogènes humains (bactéries, virus, parasites, micromycètes) :</a:t>
            </a:r>
          </a:p>
          <a:p>
            <a:pPr marL="542925" eaLnBrk="1" hangingPunct="1">
              <a:lnSpc>
                <a:spcPct val="80000"/>
              </a:lnSpc>
              <a:buNone/>
              <a:tabLst>
                <a:tab pos="808038" algn="l"/>
              </a:tabLst>
            </a:pPr>
            <a:r>
              <a:rPr lang="fr-FR" altLang="fr-FR" sz="1800" dirty="0"/>
              <a:t>- 	présentation générale de l’agent infectieux, à travers un enseignement 	théorique et l’analyse d’articles de synthèse en anglais.</a:t>
            </a:r>
          </a:p>
          <a:p>
            <a:pPr marL="542925" eaLnBrk="1" hangingPunct="1">
              <a:lnSpc>
                <a:spcPct val="80000"/>
              </a:lnSpc>
              <a:buNone/>
              <a:tabLst>
                <a:tab pos="808038" algn="l"/>
              </a:tabLst>
            </a:pPr>
            <a:r>
              <a:rPr lang="fr-FR" altLang="fr-FR" sz="1800" dirty="0"/>
              <a:t>- 	les articles proposés peuvent cibler les aspects pathogéniques, 	diagnostiques, épidémiologiques, thérapeutiques et prophylactiques.</a:t>
            </a:r>
          </a:p>
          <a:p>
            <a:pPr marL="357188">
              <a:spcBef>
                <a:spcPts val="600"/>
              </a:spcBef>
              <a:buNone/>
            </a:pPr>
            <a:r>
              <a:rPr lang="fr-FR" altLang="fr-FR" sz="2000" b="1" dirty="0">
                <a:solidFill>
                  <a:srgbClr val="0070C0"/>
                </a:solidFill>
              </a:rPr>
              <a:t>Modalités d’examen :</a:t>
            </a:r>
          </a:p>
          <a:p>
            <a:pPr marL="542925" eaLnBrk="1" hangingPunct="1">
              <a:spcBef>
                <a:spcPts val="300"/>
              </a:spcBef>
              <a:buFontTx/>
              <a:buNone/>
            </a:pPr>
            <a:r>
              <a:rPr lang="fr-FR" altLang="fr-FR" sz="1800" dirty="0"/>
              <a:t>Présentation d’articles en anglais, contrôle continu (questions en fin de séance), examen final écrit (analyse d’article)</a:t>
            </a:r>
          </a:p>
        </p:txBody>
      </p:sp>
    </p:spTree>
    <p:extLst>
      <p:ext uri="{BB962C8B-B14F-4D97-AF65-F5344CB8AC3E}">
        <p14:creationId xmlns:p14="http://schemas.microsoft.com/office/powerpoint/2010/main" val="1734009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normAutofit/>
          </a:bodyPr>
          <a:lstStyle/>
          <a:p>
            <a:pPr algn="ctr"/>
            <a:r>
              <a:rPr lang="fr-FR" altLang="fr-FR" sz="2800" b="1" dirty="0">
                <a:solidFill>
                  <a:srgbClr val="0070C0"/>
                </a:solidFill>
                <a:latin typeface="Arial" pitchFamily="34" charset="0"/>
                <a:ea typeface="+mn-ea"/>
                <a:cs typeface="+mn-cs"/>
              </a:rPr>
              <a:t>Le tutorat : Emploi et UEM1</a:t>
            </a:r>
          </a:p>
        </p:txBody>
      </p:sp>
      <p:sp>
        <p:nvSpPr>
          <p:cNvPr id="3075" name="Espace réservé du contenu 2"/>
          <p:cNvSpPr>
            <a:spLocks noGrp="1"/>
          </p:cNvSpPr>
          <p:nvPr>
            <p:ph idx="1"/>
          </p:nvPr>
        </p:nvSpPr>
        <p:spPr>
          <a:xfrm>
            <a:off x="457200" y="1604963"/>
            <a:ext cx="8578850" cy="4708525"/>
          </a:xfrm>
        </p:spPr>
        <p:txBody>
          <a:bodyPr>
            <a:normAutofit fontScale="25000" lnSpcReduction="20000"/>
          </a:bodyPr>
          <a:lstStyle/>
          <a:p>
            <a:pPr marL="0" indent="0" algn="ctr">
              <a:buFontTx/>
              <a:buNone/>
            </a:pPr>
            <a:r>
              <a:rPr lang="fr-FR" altLang="fr-FR" sz="5600" b="1" i="1" dirty="0">
                <a:solidFill>
                  <a:srgbClr val="FF0000"/>
                </a:solidFill>
              </a:rPr>
              <a:t>Comprend deux volets : </a:t>
            </a:r>
          </a:p>
          <a:p>
            <a:pPr marL="0" indent="0">
              <a:buFontTx/>
              <a:buNone/>
            </a:pPr>
            <a:r>
              <a:rPr lang="fr-FR" altLang="fr-FR" sz="5600" b="1" dirty="0">
                <a:solidFill>
                  <a:srgbClr val="FF0000"/>
                </a:solidFill>
              </a:rPr>
              <a:t>1</a:t>
            </a:r>
            <a:r>
              <a:rPr lang="fr-FR" altLang="fr-FR" sz="5600" b="1" baseline="30000" dirty="0">
                <a:solidFill>
                  <a:srgbClr val="FF0000"/>
                </a:solidFill>
              </a:rPr>
              <a:t>er</a:t>
            </a:r>
            <a:r>
              <a:rPr lang="fr-FR" altLang="fr-FR" sz="5600" b="1" dirty="0">
                <a:solidFill>
                  <a:srgbClr val="FF0000"/>
                </a:solidFill>
              </a:rPr>
              <a:t> volet : Emploi étudiant rémunéré, correspondant à 58 h / an environ</a:t>
            </a:r>
          </a:p>
          <a:p>
            <a:pPr marL="0" indent="0">
              <a:buFontTx/>
              <a:buNone/>
            </a:pPr>
            <a:endParaRPr lang="fr-FR" altLang="fr-FR" sz="5600" dirty="0"/>
          </a:p>
          <a:p>
            <a:pPr marL="0" indent="0">
              <a:buFontTx/>
              <a:buNone/>
            </a:pPr>
            <a:r>
              <a:rPr lang="fr-FR" altLang="fr-FR" sz="5600" dirty="0"/>
              <a:t>Missions </a:t>
            </a:r>
            <a:r>
              <a:rPr lang="fr-FR" altLang="fr-FR" sz="5600" b="1" dirty="0"/>
              <a:t>:</a:t>
            </a:r>
          </a:p>
          <a:p>
            <a:pPr marL="0" indent="0">
              <a:buFontTx/>
              <a:buNone/>
            </a:pPr>
            <a:r>
              <a:rPr lang="fr-FR" altLang="fr-FR" sz="5600" dirty="0"/>
              <a:t>- réalisation de colles : proposées / corrigées par les enseignants (en ligne ou pas)</a:t>
            </a:r>
          </a:p>
          <a:p>
            <a:pPr marL="0" indent="0">
              <a:buFontTx/>
              <a:buNone/>
            </a:pPr>
            <a:r>
              <a:rPr lang="fr-FR" altLang="fr-FR" sz="5600" dirty="0"/>
              <a:t>- séances de préparation (2h / colle) obligatoires (6 / semestre, les vendredis après-midi)</a:t>
            </a:r>
          </a:p>
          <a:p>
            <a:pPr marL="0" indent="0">
              <a:buFontTx/>
              <a:buNone/>
            </a:pPr>
            <a:r>
              <a:rPr lang="fr-FR" altLang="fr-FR" sz="5600" dirty="0"/>
              <a:t>- élaboration d'un diaporama commun de correction</a:t>
            </a:r>
          </a:p>
          <a:p>
            <a:pPr marL="0" indent="0">
              <a:buFontTx/>
              <a:buNone/>
            </a:pPr>
            <a:r>
              <a:rPr lang="fr-FR" altLang="fr-FR" sz="5600" dirty="0"/>
              <a:t>- réalisation du tutorat par les PASS : en ligne</a:t>
            </a:r>
          </a:p>
          <a:p>
            <a:pPr marL="0" indent="0">
              <a:buFontTx/>
              <a:buNone/>
            </a:pPr>
            <a:r>
              <a:rPr lang="fr-FR" altLang="fr-FR" sz="5600" dirty="0"/>
              <a:t>- correction devant les PASS : 1 à 2 soirées / </a:t>
            </a:r>
            <a:r>
              <a:rPr lang="fr-FR" altLang="fr-FR" sz="5600" dirty="0" err="1"/>
              <a:t>sem</a:t>
            </a:r>
            <a:r>
              <a:rPr lang="fr-FR" altLang="fr-FR" sz="5600" dirty="0"/>
              <a:t>, pendant 1 h, toute l’année</a:t>
            </a:r>
          </a:p>
          <a:p>
            <a:pPr marL="0" indent="0">
              <a:buFontTx/>
              <a:buNone/>
            </a:pPr>
            <a:endParaRPr lang="fr-FR" altLang="fr-FR" sz="5600" dirty="0"/>
          </a:p>
          <a:p>
            <a:pPr marL="0" indent="0">
              <a:buFontTx/>
              <a:buNone/>
            </a:pPr>
            <a:r>
              <a:rPr lang="fr-FR" altLang="fr-FR" sz="5600" dirty="0"/>
              <a:t>Tuteurs dirigés, formés et encadrés par les enseignants qui réalisent les cours multimédia</a:t>
            </a:r>
          </a:p>
          <a:p>
            <a:pPr marL="0" indent="0">
              <a:buFontTx/>
              <a:buNone/>
            </a:pPr>
            <a:r>
              <a:rPr lang="fr-FR" altLang="fr-FR" sz="5600" dirty="0"/>
              <a:t>et qui rédigeront les questions du concours.</a:t>
            </a:r>
          </a:p>
          <a:p>
            <a:pPr marL="0" indent="0">
              <a:buFontTx/>
              <a:buNone/>
            </a:pPr>
            <a:endParaRPr lang="fr-FR" altLang="fr-FR" sz="5600" b="1" dirty="0">
              <a:solidFill>
                <a:srgbClr val="FF0000"/>
              </a:solidFill>
            </a:endParaRPr>
          </a:p>
          <a:p>
            <a:pPr marL="0" indent="0">
              <a:buFontTx/>
              <a:buNone/>
            </a:pPr>
            <a:r>
              <a:rPr lang="fr-FR" altLang="fr-FR" sz="5600" b="1" dirty="0">
                <a:solidFill>
                  <a:srgbClr val="FF0000"/>
                </a:solidFill>
              </a:rPr>
              <a:t>2</a:t>
            </a:r>
            <a:r>
              <a:rPr lang="fr-FR" altLang="fr-FR" sz="5600" b="1" baseline="30000" dirty="0">
                <a:solidFill>
                  <a:srgbClr val="FF0000"/>
                </a:solidFill>
              </a:rPr>
              <a:t>ième</a:t>
            </a:r>
            <a:r>
              <a:rPr lang="fr-FR" altLang="fr-FR" sz="5600" b="1" dirty="0">
                <a:solidFill>
                  <a:srgbClr val="FF0000"/>
                </a:solidFill>
              </a:rPr>
              <a:t> volet : UE de Master 1 de 6 ECTS</a:t>
            </a:r>
            <a:r>
              <a:rPr lang="fr-FR" altLang="fr-FR" sz="5600" b="1" dirty="0"/>
              <a:t> </a:t>
            </a:r>
            <a:r>
              <a:rPr lang="fr-FR" altLang="fr-FR" sz="5600" b="1" dirty="0">
                <a:solidFill>
                  <a:srgbClr val="FF0000"/>
                </a:solidFill>
              </a:rPr>
              <a:t>sur 2 semestres : UEM1 Tutorat-communication scientifique </a:t>
            </a:r>
          </a:p>
          <a:p>
            <a:pPr marL="0" indent="0">
              <a:buFontTx/>
              <a:buNone/>
            </a:pPr>
            <a:r>
              <a:rPr lang="fr-FR" altLang="fr-FR" sz="5600" dirty="0">
                <a:solidFill>
                  <a:srgbClr val="FF0000"/>
                </a:solidFill>
              </a:rPr>
              <a:t>s’adresse aux tuteurs de DFGM2, 2eA Maïeutique et 2eA Kiné</a:t>
            </a:r>
          </a:p>
          <a:p>
            <a:pPr marL="0" indent="0">
              <a:buFontTx/>
              <a:buNone/>
            </a:pPr>
            <a:r>
              <a:rPr lang="fr-FR" altLang="fr-FR" sz="5600" dirty="0"/>
              <a:t>Contenu :</a:t>
            </a:r>
          </a:p>
          <a:p>
            <a:pPr marL="0" indent="0">
              <a:buFontTx/>
              <a:buNone/>
            </a:pPr>
            <a:r>
              <a:rPr lang="fr-FR" altLang="fr-FR" sz="5600" b="1" dirty="0"/>
              <a:t>10 h CM de communication + examen, au premier semestre </a:t>
            </a:r>
            <a:r>
              <a:rPr lang="fr-FR" altLang="fr-FR" sz="5600" dirty="0"/>
              <a:t>(certains vendredis après-midi) +</a:t>
            </a:r>
          </a:p>
          <a:p>
            <a:pPr marL="0" indent="0">
              <a:buFontTx/>
              <a:buNone/>
            </a:pPr>
            <a:r>
              <a:rPr lang="fr-FR" altLang="fr-FR" sz="5600" b="1" dirty="0"/>
              <a:t>20 h CM/TD d’anglais scientifique + examen, au second semestre </a:t>
            </a:r>
            <a:r>
              <a:rPr lang="fr-FR" altLang="fr-FR" sz="5600" dirty="0"/>
              <a:t>(le jeudi après-midi)</a:t>
            </a:r>
          </a:p>
          <a:p>
            <a:pPr marL="0" indent="0">
              <a:buFontTx/>
              <a:buNone/>
            </a:pPr>
            <a:endParaRPr lang="fr-FR" altLang="fr-FR" sz="1400" dirty="0"/>
          </a:p>
          <a:p>
            <a:pPr marL="0" indent="0">
              <a:buFontTx/>
              <a:buNone/>
            </a:pPr>
            <a:r>
              <a:rPr lang="fr-FR" altLang="fr-FR" sz="1400" dirty="0"/>
              <a:t>	</a:t>
            </a:r>
          </a:p>
        </p:txBody>
      </p:sp>
      <p:sp>
        <p:nvSpPr>
          <p:cNvPr id="4100" name="ZoneTexte 4"/>
          <p:cNvSpPr txBox="1">
            <a:spLocks noChangeArrowheads="1"/>
          </p:cNvSpPr>
          <p:nvPr/>
        </p:nvSpPr>
        <p:spPr bwMode="auto">
          <a:xfrm>
            <a:off x="2411413" y="1217613"/>
            <a:ext cx="4794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fr-FR" altLang="fr-FR" sz="2000" b="1" i="1" dirty="0">
                <a:solidFill>
                  <a:srgbClr val="FF0000"/>
                </a:solidFill>
                <a:latin typeface="+mn-lt"/>
              </a:rPr>
              <a:t>DFGSM2, Maïeutique 2eA et Kiné 2eA </a:t>
            </a:r>
          </a:p>
        </p:txBody>
      </p:sp>
      <p:pic>
        <p:nvPicPr>
          <p:cNvPr id="3077" name="Image 2"/>
          <p:cNvPicPr>
            <a:picLocks noChangeAspect="1"/>
          </p:cNvPicPr>
          <p:nvPr/>
        </p:nvPicPr>
        <p:blipFill>
          <a:blip r:embed="rId2">
            <a:extLst>
              <a:ext uri="{28A0092B-C50C-407E-A947-70E740481C1C}">
                <a14:useLocalDpi xmlns:a14="http://schemas.microsoft.com/office/drawing/2010/main" val="0"/>
              </a:ext>
            </a:extLst>
          </a:blip>
          <a:srcRect r="3716" b="7185"/>
          <a:stretch>
            <a:fillRect/>
          </a:stretch>
        </p:blipFill>
        <p:spPr bwMode="auto">
          <a:xfrm>
            <a:off x="7596188" y="1093788"/>
            <a:ext cx="11525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6431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normAutofit/>
          </a:bodyPr>
          <a:lstStyle/>
          <a:p>
            <a:pPr algn="ctr"/>
            <a:r>
              <a:rPr lang="fr-FR" altLang="fr-FR" sz="2800" b="1" dirty="0">
                <a:solidFill>
                  <a:srgbClr val="0070C0"/>
                </a:solidFill>
                <a:latin typeface="Arial" pitchFamily="34" charset="0"/>
                <a:ea typeface="+mn-ea"/>
                <a:cs typeface="+mn-cs"/>
              </a:rPr>
              <a:t>Droit et santé</a:t>
            </a:r>
          </a:p>
        </p:txBody>
      </p:sp>
      <p:sp>
        <p:nvSpPr>
          <p:cNvPr id="3075" name="Espace réservé du contenu 2"/>
          <p:cNvSpPr>
            <a:spLocks noGrp="1"/>
          </p:cNvSpPr>
          <p:nvPr>
            <p:ph idx="1"/>
          </p:nvPr>
        </p:nvSpPr>
        <p:spPr>
          <a:xfrm>
            <a:off x="457200" y="1604963"/>
            <a:ext cx="8578850" cy="4708525"/>
          </a:xfrm>
        </p:spPr>
        <p:txBody>
          <a:bodyPr>
            <a:normAutofit fontScale="32500" lnSpcReduction="20000"/>
          </a:bodyPr>
          <a:lstStyle/>
          <a:p>
            <a:pPr marL="92075">
              <a:spcBef>
                <a:spcPts val="1200"/>
              </a:spcBef>
              <a:buNone/>
              <a:tabLst>
                <a:tab pos="5208588" algn="l"/>
              </a:tabLst>
            </a:pPr>
            <a:r>
              <a:rPr lang="fr-FR" altLang="fr-FR" sz="7200" b="1" dirty="0"/>
              <a:t>S2 - 3 ECTS </a:t>
            </a:r>
            <a:r>
              <a:rPr lang="fr-FR" altLang="fr-FR" sz="6600" dirty="0"/>
              <a:t>(</a:t>
            </a:r>
            <a:r>
              <a:rPr lang="fr-FR" sz="6000" dirty="0"/>
              <a:t>à définir, le jeudi après-midi ou le vendredi après-midi</a:t>
            </a:r>
            <a:r>
              <a:rPr lang="fr-FR" altLang="fr-FR" sz="6600" dirty="0"/>
              <a:t>)</a:t>
            </a:r>
          </a:p>
          <a:p>
            <a:pPr marL="357188">
              <a:buNone/>
            </a:pPr>
            <a:r>
              <a:rPr lang="fr-FR" altLang="fr-FR" sz="6600" b="1" dirty="0">
                <a:solidFill>
                  <a:srgbClr val="FF0000"/>
                </a:solidFill>
              </a:rPr>
              <a:t>Cursus médecine DFASM1 ET 2</a:t>
            </a:r>
          </a:p>
          <a:p>
            <a:pPr marL="357188">
              <a:spcBef>
                <a:spcPts val="0"/>
              </a:spcBef>
              <a:buNone/>
            </a:pPr>
            <a:r>
              <a:rPr lang="fr-FR" altLang="fr-FR" sz="6600" b="1" dirty="0">
                <a:solidFill>
                  <a:srgbClr val="FF0000"/>
                </a:solidFill>
                <a:cs typeface="Arial" panose="020B0604020202020204" pitchFamily="34" charset="0"/>
              </a:rPr>
              <a:t>Cursus maïeutique 4a-5a </a:t>
            </a:r>
          </a:p>
          <a:p>
            <a:pPr marL="357188">
              <a:spcBef>
                <a:spcPts val="0"/>
              </a:spcBef>
              <a:buNone/>
            </a:pPr>
            <a:r>
              <a:rPr lang="fr-FR" altLang="fr-FR" sz="6600" b="1" dirty="0">
                <a:solidFill>
                  <a:srgbClr val="FF0000"/>
                </a:solidFill>
                <a:cs typeface="Arial" panose="020B0604020202020204" pitchFamily="34" charset="0"/>
              </a:rPr>
              <a:t>Pharmacie et Internes </a:t>
            </a:r>
          </a:p>
          <a:p>
            <a:pPr marL="357188">
              <a:spcBef>
                <a:spcPts val="0"/>
              </a:spcBef>
              <a:buNone/>
            </a:pPr>
            <a:endParaRPr lang="fr-FR" altLang="fr-FR" sz="6600" b="1" dirty="0">
              <a:solidFill>
                <a:srgbClr val="FF0000"/>
              </a:solidFill>
              <a:cs typeface="Arial" panose="020B0604020202020204" pitchFamily="34" charset="0"/>
            </a:endParaRPr>
          </a:p>
          <a:p>
            <a:pPr marL="357188" lvl="0">
              <a:spcBef>
                <a:spcPts val="600"/>
              </a:spcBef>
              <a:buNone/>
              <a:tabLst>
                <a:tab pos="2690813" algn="l"/>
              </a:tabLst>
            </a:pPr>
            <a:r>
              <a:rPr lang="fr-FR" altLang="fr-FR" sz="6600" b="1" dirty="0">
                <a:solidFill>
                  <a:srgbClr val="0070C0"/>
                </a:solidFill>
                <a:cs typeface="Arial" panose="020B0604020202020204" pitchFamily="34" charset="0"/>
              </a:rPr>
              <a:t>Responsable :</a:t>
            </a:r>
            <a:r>
              <a:rPr lang="fr-FR" altLang="fr-FR" sz="6600" dirty="0">
                <a:solidFill>
                  <a:prstClr val="black"/>
                </a:solidFill>
                <a:cs typeface="Arial" panose="020B0604020202020204" pitchFamily="34" charset="0"/>
              </a:rPr>
              <a:t> Nicolas PINSAULT (NPinsault@chu-grenoble.fr)</a:t>
            </a:r>
          </a:p>
          <a:p>
            <a:pPr marL="357188">
              <a:spcBef>
                <a:spcPts val="600"/>
              </a:spcBef>
              <a:buNone/>
            </a:pPr>
            <a:r>
              <a:rPr lang="fr-FR" sz="6600" b="1" dirty="0">
                <a:solidFill>
                  <a:srgbClr val="0070C0"/>
                </a:solidFill>
              </a:rPr>
              <a:t>Organisation de l’UE :</a:t>
            </a:r>
          </a:p>
          <a:p>
            <a:pPr marL="457200" lvl="1" indent="0" algn="just">
              <a:buNone/>
            </a:pPr>
            <a:r>
              <a:rPr lang="fr-FR" sz="5600" dirty="0"/>
              <a:t>1- Principes fondamentaux du droit de la santé (2h)</a:t>
            </a:r>
          </a:p>
          <a:p>
            <a:pPr marL="457200" lvl="1" indent="0" algn="just">
              <a:buNone/>
            </a:pPr>
            <a:r>
              <a:rPr lang="fr-FR" sz="5600" dirty="0"/>
              <a:t>2- Droits des patients (droit commun et spécificités pour les personnes sous protection juridique) (6h)</a:t>
            </a:r>
          </a:p>
          <a:p>
            <a:pPr marL="457200" lvl="1" indent="0" algn="just">
              <a:buNone/>
            </a:pPr>
            <a:r>
              <a:rPr lang="fr-FR" sz="5600" dirty="0"/>
              <a:t>3- Responsabilité des professionnels de santé (-&gt; </a:t>
            </a:r>
            <a:r>
              <a:rPr lang="fr-FR" sz="5600" dirty="0" err="1"/>
              <a:t>resp</a:t>
            </a:r>
            <a:r>
              <a:rPr lang="fr-FR" sz="5600" dirty="0"/>
              <a:t>. civile, pénale et administrative (10h)</a:t>
            </a:r>
          </a:p>
          <a:p>
            <a:pPr marL="457200" lvl="1" indent="0" algn="just">
              <a:buNone/>
            </a:pPr>
            <a:r>
              <a:rPr lang="fr-FR" sz="5600" dirty="0"/>
              <a:t>4- Déontologie et responsabilité disciplinaire (4h)</a:t>
            </a:r>
          </a:p>
          <a:p>
            <a:pPr marL="457200" lvl="1" indent="0" algn="just">
              <a:buNone/>
            </a:pPr>
            <a:r>
              <a:rPr lang="fr-FR" sz="5600" dirty="0"/>
              <a:t>5- Examen écrit (2h)</a:t>
            </a:r>
          </a:p>
          <a:p>
            <a:pPr marL="357188">
              <a:spcBef>
                <a:spcPts val="600"/>
              </a:spcBef>
              <a:buNone/>
            </a:pPr>
            <a:endParaRPr lang="fr-FR" altLang="fr-FR" sz="6600" b="1" dirty="0">
              <a:solidFill>
                <a:srgbClr val="0070C0"/>
              </a:solidFill>
            </a:endParaRPr>
          </a:p>
          <a:p>
            <a:pPr marL="357188">
              <a:spcBef>
                <a:spcPts val="600"/>
              </a:spcBef>
              <a:buNone/>
            </a:pPr>
            <a:r>
              <a:rPr lang="fr-FR" altLang="fr-FR" sz="6600" b="1" dirty="0">
                <a:solidFill>
                  <a:srgbClr val="0070C0"/>
                </a:solidFill>
              </a:rPr>
              <a:t>Enseignement : 24h</a:t>
            </a:r>
          </a:p>
          <a:p>
            <a:pPr marL="0" indent="0">
              <a:buFontTx/>
              <a:buNone/>
            </a:pPr>
            <a:endParaRPr lang="fr-FR" altLang="fr-FR" sz="1400" dirty="0"/>
          </a:p>
          <a:p>
            <a:pPr marL="0" indent="0">
              <a:buFontTx/>
              <a:buNone/>
            </a:pPr>
            <a:r>
              <a:rPr lang="fr-FR" altLang="fr-FR" sz="1400" dirty="0"/>
              <a:t>	</a:t>
            </a:r>
          </a:p>
        </p:txBody>
      </p:sp>
      <p:pic>
        <p:nvPicPr>
          <p:cNvPr id="3077" name="Image 2"/>
          <p:cNvPicPr>
            <a:picLocks noChangeAspect="1"/>
          </p:cNvPicPr>
          <p:nvPr/>
        </p:nvPicPr>
        <p:blipFill>
          <a:blip r:embed="rId2">
            <a:extLst>
              <a:ext uri="{28A0092B-C50C-407E-A947-70E740481C1C}">
                <a14:useLocalDpi xmlns:a14="http://schemas.microsoft.com/office/drawing/2010/main" val="0"/>
              </a:ext>
            </a:extLst>
          </a:blip>
          <a:srcRect r="3716" b="7185"/>
          <a:stretch>
            <a:fillRect/>
          </a:stretch>
        </p:blipFill>
        <p:spPr bwMode="auto">
          <a:xfrm>
            <a:off x="7534275" y="429420"/>
            <a:ext cx="11525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28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re 1"/>
          <p:cNvSpPr>
            <a:spLocks noGrp="1"/>
          </p:cNvSpPr>
          <p:nvPr>
            <p:ph type="title"/>
          </p:nvPr>
        </p:nvSpPr>
        <p:spPr/>
        <p:txBody>
          <a:bodyPr>
            <a:normAutofit/>
          </a:bodyPr>
          <a:lstStyle/>
          <a:p>
            <a:pPr algn="ctr"/>
            <a:r>
              <a:rPr lang="fr-FR" altLang="fr-FR" sz="2800" b="1" dirty="0">
                <a:solidFill>
                  <a:srgbClr val="0070C0"/>
                </a:solidFill>
                <a:latin typeface="Arial" pitchFamily="34" charset="0"/>
                <a:ea typeface="+mn-ea"/>
                <a:cs typeface="+mn-cs"/>
              </a:rPr>
              <a:t>Innovation et résolution de problème par la créativité</a:t>
            </a:r>
          </a:p>
        </p:txBody>
      </p:sp>
      <p:pic>
        <p:nvPicPr>
          <p:cNvPr id="3077" name="Image 2"/>
          <p:cNvPicPr>
            <a:picLocks noChangeAspect="1"/>
          </p:cNvPicPr>
          <p:nvPr/>
        </p:nvPicPr>
        <p:blipFill>
          <a:blip r:embed="rId2">
            <a:extLst>
              <a:ext uri="{28A0092B-C50C-407E-A947-70E740481C1C}">
                <a14:useLocalDpi xmlns:a14="http://schemas.microsoft.com/office/drawing/2010/main" val="0"/>
              </a:ext>
            </a:extLst>
          </a:blip>
          <a:srcRect r="3716" b="7185"/>
          <a:stretch>
            <a:fillRect/>
          </a:stretch>
        </p:blipFill>
        <p:spPr bwMode="auto">
          <a:xfrm>
            <a:off x="7737475" y="1049338"/>
            <a:ext cx="11525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contenu 2"/>
          <p:cNvSpPr>
            <a:spLocks noGrp="1"/>
          </p:cNvSpPr>
          <p:nvPr>
            <p:ph idx="1"/>
          </p:nvPr>
        </p:nvSpPr>
        <p:spPr>
          <a:xfrm>
            <a:off x="457200" y="1604963"/>
            <a:ext cx="8578850" cy="4708525"/>
          </a:xfrm>
        </p:spPr>
        <p:txBody>
          <a:bodyPr>
            <a:normAutofit fontScale="25000" lnSpcReduction="20000"/>
          </a:bodyPr>
          <a:lstStyle/>
          <a:p>
            <a:pPr marL="92075">
              <a:spcBef>
                <a:spcPts val="1200"/>
              </a:spcBef>
              <a:buNone/>
              <a:tabLst>
                <a:tab pos="5208588" algn="l"/>
              </a:tabLst>
            </a:pPr>
            <a:r>
              <a:rPr lang="fr-FR" altLang="fr-FR" sz="7200" b="1" dirty="0"/>
              <a:t>S2 - 3 ECTS </a:t>
            </a:r>
            <a:r>
              <a:rPr lang="fr-FR" altLang="fr-FR" sz="6600" dirty="0"/>
              <a:t>(</a:t>
            </a:r>
            <a:r>
              <a:rPr lang="fr-FR" sz="6000" dirty="0"/>
              <a:t>à définir, le jeudi après-midi ou le vendredi après-midi</a:t>
            </a:r>
            <a:r>
              <a:rPr lang="fr-FR" altLang="fr-FR" sz="6600" dirty="0"/>
              <a:t>)</a:t>
            </a:r>
          </a:p>
          <a:p>
            <a:pPr marL="357188">
              <a:buNone/>
            </a:pPr>
            <a:r>
              <a:rPr lang="fr-FR" altLang="fr-FR" sz="6600" b="1" dirty="0">
                <a:solidFill>
                  <a:srgbClr val="FF0000"/>
                </a:solidFill>
              </a:rPr>
              <a:t>Cursus médecine : à partir </a:t>
            </a:r>
            <a:r>
              <a:rPr lang="fr-FR" altLang="fr-FR" sz="6600" b="1">
                <a:solidFill>
                  <a:srgbClr val="FF0000"/>
                </a:solidFill>
              </a:rPr>
              <a:t>de  DFASM1</a:t>
            </a:r>
          </a:p>
          <a:p>
            <a:pPr marL="357188">
              <a:buNone/>
            </a:pPr>
            <a:r>
              <a:rPr lang="fr-FR" altLang="fr-FR" sz="6600" b="1">
                <a:solidFill>
                  <a:srgbClr val="0070C0"/>
                </a:solidFill>
                <a:cs typeface="Arial" panose="020B0604020202020204" pitchFamily="34" charset="0"/>
              </a:rPr>
              <a:t>Responsable </a:t>
            </a:r>
            <a:r>
              <a:rPr lang="fr-FR" altLang="fr-FR" sz="6600" b="1" dirty="0">
                <a:solidFill>
                  <a:srgbClr val="0070C0"/>
                </a:solidFill>
                <a:cs typeface="Arial" panose="020B0604020202020204" pitchFamily="34" charset="0"/>
              </a:rPr>
              <a:t>:</a:t>
            </a:r>
            <a:r>
              <a:rPr lang="fr-FR" altLang="fr-FR" sz="6600" dirty="0">
                <a:solidFill>
                  <a:prstClr val="black"/>
                </a:solidFill>
                <a:cs typeface="Arial" panose="020B0604020202020204" pitchFamily="34" charset="0"/>
              </a:rPr>
              <a:t> Nicolas PINSAULT (NPinsault@chu-grenoble.fr)</a:t>
            </a:r>
          </a:p>
          <a:p>
            <a:pPr marL="357188">
              <a:spcBef>
                <a:spcPts val="600"/>
              </a:spcBef>
              <a:buNone/>
            </a:pPr>
            <a:r>
              <a:rPr lang="fr-FR" sz="6600" b="1" dirty="0">
                <a:solidFill>
                  <a:srgbClr val="0070C0"/>
                </a:solidFill>
              </a:rPr>
              <a:t>Contenu :</a:t>
            </a:r>
          </a:p>
          <a:p>
            <a:pPr marL="0" indent="0" algn="just">
              <a:buNone/>
            </a:pPr>
            <a:r>
              <a:rPr lang="fr-FR" sz="6400" dirty="0">
                <a:solidFill>
                  <a:prstClr val="black"/>
                </a:solidFill>
                <a:cs typeface="Arial" panose="020B0604020202020204" pitchFamily="34" charset="0"/>
              </a:rPr>
              <a:t>Sur la base d’une problématique en lien avec la santé (par exemple accès aux soins, maintien de l’AP….), les étudiants mettent en place un processus qui se déroule en trois phases : </a:t>
            </a:r>
          </a:p>
          <a:p>
            <a:pPr algn="just"/>
            <a:r>
              <a:rPr lang="fr-FR" sz="6400" dirty="0">
                <a:solidFill>
                  <a:prstClr val="black"/>
                </a:solidFill>
                <a:cs typeface="Arial" panose="020B0604020202020204" pitchFamily="34" charset="0"/>
              </a:rPr>
              <a:t>La clarification du problème amène les étudiants à s’imprégner d’un sujet problématique, à l’appréhender sous différents angles pour formuler une vision (objectif général, finalité à atteindre) et identifier des défis créatifs (étapes intermédiaires) pour l’atteindre.</a:t>
            </a:r>
          </a:p>
          <a:p>
            <a:pPr algn="just"/>
            <a:r>
              <a:rPr lang="fr-FR" sz="6400" dirty="0">
                <a:solidFill>
                  <a:prstClr val="black"/>
                </a:solidFill>
                <a:cs typeface="Arial" panose="020B0604020202020204" pitchFamily="34" charset="0"/>
              </a:rPr>
              <a:t>La transformation invite à explorer, de façon très ouverte, des idées face aux défis identifiés puis à en sélectionner certaines à partir de critères de choix, pour les transformer en solutions créatives.</a:t>
            </a:r>
          </a:p>
          <a:p>
            <a:pPr algn="just"/>
            <a:r>
              <a:rPr lang="fr-FR" sz="6400" dirty="0">
                <a:solidFill>
                  <a:prstClr val="black"/>
                </a:solidFill>
                <a:cs typeface="Arial" panose="020B0604020202020204" pitchFamily="34" charset="0"/>
              </a:rPr>
              <a:t>L’implémentation permet de prototyper et de projeter la solution choisie dans son contexte, avant de formuler un plan d’action pour envisager sa mise en œuvre.</a:t>
            </a:r>
          </a:p>
          <a:p>
            <a:pPr marL="0" indent="0" algn="just">
              <a:buNone/>
            </a:pPr>
            <a:r>
              <a:rPr lang="fr-FR" sz="6400" dirty="0">
                <a:solidFill>
                  <a:prstClr val="black"/>
                </a:solidFill>
                <a:cs typeface="Arial" panose="020B0604020202020204" pitchFamily="34" charset="0"/>
              </a:rPr>
              <a:t>Entre ces trois phases, l’analyse de la situation est une étape clef et récurrente qui permet de "faire le point" régulièrement sur l’état d’avancement et de questionner la logique à suivre.</a:t>
            </a:r>
          </a:p>
          <a:p>
            <a:pPr marL="0" indent="0" algn="just">
              <a:buNone/>
            </a:pPr>
            <a:r>
              <a:rPr lang="fr-FR" sz="6400" dirty="0">
                <a:solidFill>
                  <a:prstClr val="black"/>
                </a:solidFill>
                <a:cs typeface="Arial" panose="020B0604020202020204" pitchFamily="34" charset="0"/>
              </a:rPr>
              <a:t> Dans chacune de ces phases, le fonctionnement de la pensée créative fait appel à deux principes : la divergence et la convergence. En créativité, la divergence correspond à la phase de génération d’idées et la convergence à la phase de sélection des idées. Le principe clef est de séparer l’émergence des idées, où l’on suspend son jugement, de leur évaluation.</a:t>
            </a:r>
          </a:p>
          <a:p>
            <a:pPr marL="357188" algn="just">
              <a:spcBef>
                <a:spcPts val="600"/>
              </a:spcBef>
              <a:buNone/>
            </a:pPr>
            <a:r>
              <a:rPr lang="fr-FR" altLang="fr-FR" sz="6600" b="1" dirty="0">
                <a:solidFill>
                  <a:srgbClr val="0070C0"/>
                </a:solidFill>
              </a:rPr>
              <a:t>Enseignement : 24h</a:t>
            </a:r>
          </a:p>
          <a:p>
            <a:pPr marL="0" indent="0">
              <a:buFontTx/>
              <a:buNone/>
            </a:pPr>
            <a:endParaRPr lang="fr-FR" altLang="fr-FR" sz="1400" dirty="0"/>
          </a:p>
          <a:p>
            <a:pPr marL="0" indent="0">
              <a:buFontTx/>
              <a:buNone/>
            </a:pPr>
            <a:r>
              <a:rPr lang="fr-FR" altLang="fr-FR" sz="1400" dirty="0"/>
              <a:t>	</a:t>
            </a:r>
          </a:p>
        </p:txBody>
      </p:sp>
    </p:spTree>
    <p:extLst>
      <p:ext uri="{BB962C8B-B14F-4D97-AF65-F5344CB8AC3E}">
        <p14:creationId xmlns:p14="http://schemas.microsoft.com/office/powerpoint/2010/main" val="223492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0" y="181322"/>
            <a:ext cx="9144000"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sz="2800" b="1" dirty="0">
                <a:solidFill>
                  <a:srgbClr val="0070C0"/>
                </a:solidFill>
              </a:rPr>
              <a:t>Initiation à la Modélisation en Médecine et Biologie</a:t>
            </a:r>
          </a:p>
          <a:p>
            <a:pPr marL="357188" indent="0" eaLnBrk="1" hangingPunct="1">
              <a:spcBef>
                <a:spcPts val="1200"/>
              </a:spcBef>
              <a:buNone/>
              <a:tabLst>
                <a:tab pos="3140075" algn="l"/>
              </a:tabLst>
            </a:pPr>
            <a:r>
              <a:rPr lang="fr-FR" altLang="fr-FR" sz="2400" b="1" dirty="0"/>
              <a:t>S1 - 6 ECTS </a:t>
            </a:r>
            <a:r>
              <a:rPr lang="fr-FR" altLang="fr-FR" sz="2000" dirty="0"/>
              <a:t>(Vendredi après-midi)</a:t>
            </a:r>
            <a:r>
              <a:rPr lang="fr-FR" altLang="fr-FR" sz="2400" dirty="0"/>
              <a:t>	 </a:t>
            </a:r>
          </a:p>
          <a:p>
            <a:pPr marL="622300" indent="0" eaLnBrk="1" hangingPunct="1">
              <a:buNone/>
            </a:pPr>
            <a:r>
              <a:rPr lang="fr-FR" altLang="fr-FR" sz="2000" b="1" dirty="0">
                <a:solidFill>
                  <a:srgbClr val="FF0000"/>
                </a:solidFill>
              </a:rPr>
              <a:t>Cursus médecine à partir du DFGSM 3</a:t>
            </a:r>
          </a:p>
          <a:p>
            <a:pPr marL="622300"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DFASMa</a:t>
            </a:r>
            <a:r>
              <a:rPr lang="fr-FR" altLang="fr-FR" sz="2000" b="1" dirty="0">
                <a:solidFill>
                  <a:srgbClr val="FF0000"/>
                </a:solidFill>
              </a:rPr>
              <a:t> 1 et 2</a:t>
            </a:r>
          </a:p>
          <a:p>
            <a:pPr marL="622300" indent="0" eaLnBrk="1" hangingPunct="1">
              <a:spcBef>
                <a:spcPts val="600"/>
              </a:spcBef>
              <a:buNone/>
              <a:tabLst>
                <a:tab pos="3140075" algn="l"/>
              </a:tabLst>
            </a:pPr>
            <a:r>
              <a:rPr lang="fr-FR" altLang="fr-FR" sz="2000" b="1" dirty="0">
                <a:solidFill>
                  <a:srgbClr val="0070C0"/>
                </a:solidFill>
              </a:rPr>
              <a:t>Responsable : </a:t>
            </a:r>
            <a:r>
              <a:rPr lang="fr-FR" altLang="fr-FR" sz="2000" dirty="0"/>
              <a:t>Dominique </a:t>
            </a:r>
            <a:r>
              <a:rPr lang="fr-FR" altLang="fr-FR" sz="2000" dirty="0" err="1"/>
              <a:t>Bicout</a:t>
            </a:r>
            <a:r>
              <a:rPr lang="fr-FR" altLang="fr-FR" sz="2000" dirty="0"/>
              <a:t> </a:t>
            </a:r>
            <a:r>
              <a:rPr lang="fr-FR" altLang="fr-FR" sz="1800" dirty="0"/>
              <a:t>(dominique.bicout@univ-grenoble-alpes.fr) </a:t>
            </a:r>
          </a:p>
        </p:txBody>
      </p:sp>
      <p:sp>
        <p:nvSpPr>
          <p:cNvPr id="6" name="Rectangle 8"/>
          <p:cNvSpPr>
            <a:spLocks noChangeArrowheads="1"/>
          </p:cNvSpPr>
          <p:nvPr/>
        </p:nvSpPr>
        <p:spPr bwMode="auto">
          <a:xfrm>
            <a:off x="362875" y="2444245"/>
            <a:ext cx="8550920" cy="4207306"/>
          </a:xfrm>
          <a:prstGeom prst="rect">
            <a:avLst/>
          </a:prstGeom>
          <a:noFill/>
          <a:ln w="19050" cmpd="sng">
            <a:solidFill>
              <a:srgbClr val="FF66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0000"/>
              </a:lnSpc>
              <a:spcBef>
                <a:spcPct val="0"/>
              </a:spcBef>
              <a:buFontTx/>
              <a:buNone/>
            </a:pPr>
            <a:r>
              <a:rPr lang="fr-FR" altLang="fr-FR" sz="2000" b="1" dirty="0">
                <a:solidFill>
                  <a:srgbClr val="0070C0"/>
                </a:solidFill>
              </a:rPr>
              <a:t>Objectifs :  </a:t>
            </a:r>
            <a:r>
              <a:rPr lang="fr-FR" altLang="fr-FR" sz="1800" dirty="0"/>
              <a:t>acquérir les fondamentaux nécessaires à la compréhension et la mise en pratique de l’approche de modélisation</a:t>
            </a:r>
            <a:endParaRPr lang="fr-FR" altLang="fr-FR" sz="800" b="1" dirty="0"/>
          </a:p>
          <a:p>
            <a:pPr eaLnBrk="1" hangingPunct="1">
              <a:lnSpc>
                <a:spcPct val="110000"/>
              </a:lnSpc>
              <a:spcBef>
                <a:spcPts val="300"/>
              </a:spcBef>
              <a:buFontTx/>
              <a:buNone/>
            </a:pPr>
            <a:r>
              <a:rPr lang="fr-FR" altLang="fr-FR" sz="2000" b="1" dirty="0">
                <a:solidFill>
                  <a:srgbClr val="0070C0"/>
                </a:solidFill>
              </a:rPr>
              <a:t>Pré - requis : </a:t>
            </a:r>
            <a:r>
              <a:rPr lang="fr-FR" altLang="fr-FR" sz="1800" dirty="0"/>
              <a:t>pas avoir de blocage</a:t>
            </a:r>
            <a:r>
              <a:rPr lang="fr-FR" altLang="fr-FR" sz="1800" i="1" dirty="0"/>
              <a:t> à priori</a:t>
            </a:r>
            <a:r>
              <a:rPr lang="fr-FR" altLang="fr-FR" sz="1800" dirty="0"/>
              <a:t> sur les maths, avoir le goût des maths appliquées (développer &amp; utiliser des simulations, …)</a:t>
            </a:r>
            <a:endParaRPr lang="fr-FR" altLang="fr-FR" sz="800" b="1" dirty="0"/>
          </a:p>
          <a:p>
            <a:pPr eaLnBrk="1" hangingPunct="1">
              <a:lnSpc>
                <a:spcPct val="110000"/>
              </a:lnSpc>
              <a:spcBef>
                <a:spcPts val="300"/>
              </a:spcBef>
              <a:buFontTx/>
              <a:buNone/>
            </a:pPr>
            <a:r>
              <a:rPr lang="fr-FR" altLang="fr-FR" sz="2000" b="1" dirty="0">
                <a:solidFill>
                  <a:srgbClr val="0070C0"/>
                </a:solidFill>
              </a:rPr>
              <a:t>Programme : </a:t>
            </a:r>
            <a:r>
              <a:rPr lang="fr-FR" altLang="fr-FR" sz="1800" b="1" dirty="0"/>
              <a:t>CM </a:t>
            </a:r>
            <a:r>
              <a:rPr lang="mr-IN" altLang="fr-FR" sz="1800" b="1" dirty="0"/>
              <a:t>–</a:t>
            </a:r>
            <a:r>
              <a:rPr lang="fr-FR" altLang="fr-FR" sz="1800" b="1" dirty="0"/>
              <a:t> 20h ; TD </a:t>
            </a:r>
            <a:r>
              <a:rPr lang="mr-IN" altLang="fr-FR" sz="1800" b="1" dirty="0"/>
              <a:t>–</a:t>
            </a:r>
            <a:r>
              <a:rPr lang="fr-FR" altLang="fr-FR" sz="1800" b="1" dirty="0"/>
              <a:t> 10h ; TICE</a:t>
            </a:r>
            <a:r>
              <a:rPr lang="fr-FR" altLang="fr-FR" sz="1800" dirty="0"/>
              <a:t> </a:t>
            </a:r>
            <a:r>
              <a:rPr lang="mr-IN" altLang="fr-FR" sz="1800" dirty="0"/>
              <a:t>–</a:t>
            </a:r>
            <a:r>
              <a:rPr lang="fr-FR" altLang="fr-FR" sz="1800" dirty="0"/>
              <a:t> Excel et Berkeley </a:t>
            </a:r>
            <a:r>
              <a:rPr lang="fr-FR" altLang="fr-FR" sz="1800" dirty="0" err="1"/>
              <a:t>madonna</a:t>
            </a:r>
            <a:endParaRPr lang="fr-FR" altLang="fr-FR" sz="1800" dirty="0"/>
          </a:p>
          <a:p>
            <a:pPr marL="285750" indent="-285750" eaLnBrk="1" hangingPunct="1">
              <a:lnSpc>
                <a:spcPct val="110000"/>
              </a:lnSpc>
              <a:spcBef>
                <a:spcPct val="0"/>
              </a:spcBef>
            </a:pPr>
            <a:r>
              <a:rPr lang="fr-FR" altLang="fr-FR" sz="1600" dirty="0"/>
              <a:t>Introduction à la modélisation (concepts et notions de base)</a:t>
            </a:r>
          </a:p>
          <a:p>
            <a:pPr marL="285750" indent="-285750" eaLnBrk="1" hangingPunct="1">
              <a:lnSpc>
                <a:spcPct val="110000"/>
              </a:lnSpc>
              <a:spcBef>
                <a:spcPct val="0"/>
              </a:spcBef>
            </a:pPr>
            <a:r>
              <a:rPr lang="fr-FR" altLang="fr-FR" sz="1600" dirty="0"/>
              <a:t>Approche mathématique des systèmes vivants (points d’équilibres, stabilités)</a:t>
            </a:r>
          </a:p>
          <a:p>
            <a:pPr marL="285750" indent="-285750" eaLnBrk="1" hangingPunct="1">
              <a:lnSpc>
                <a:spcPct val="110000"/>
              </a:lnSpc>
              <a:spcBef>
                <a:spcPct val="0"/>
              </a:spcBef>
            </a:pPr>
            <a:r>
              <a:rPr lang="fr-FR" altLang="fr-FR" sz="1600" dirty="0"/>
              <a:t> Simulation des systèmes dynamiques (modèles logistique &amp; proie-prédateur, système cardio-vasculaire, dynamique des épidémies, ...)</a:t>
            </a:r>
            <a:endParaRPr lang="fr-FR" altLang="fr-FR" sz="800" b="1" dirty="0"/>
          </a:p>
          <a:p>
            <a:pPr eaLnBrk="1" hangingPunct="1">
              <a:lnSpc>
                <a:spcPct val="110000"/>
              </a:lnSpc>
              <a:spcBef>
                <a:spcPts val="300"/>
              </a:spcBef>
              <a:buFontTx/>
              <a:buNone/>
            </a:pPr>
            <a:r>
              <a:rPr lang="fr-FR" altLang="fr-FR" sz="2000" b="1" dirty="0">
                <a:solidFill>
                  <a:srgbClr val="0070C0"/>
                </a:solidFill>
              </a:rPr>
              <a:t>Capacité d’accueil : </a:t>
            </a:r>
            <a:r>
              <a:rPr lang="fr-FR" altLang="fr-FR" sz="1800" dirty="0"/>
              <a:t>maximum 25 étudiants</a:t>
            </a:r>
            <a:endParaRPr lang="fr-FR" altLang="fr-FR" sz="800" b="1" dirty="0">
              <a:solidFill>
                <a:srgbClr val="000090"/>
              </a:solidFill>
            </a:endParaRPr>
          </a:p>
          <a:p>
            <a:pPr eaLnBrk="1" hangingPunct="1">
              <a:lnSpc>
                <a:spcPct val="110000"/>
              </a:lnSpc>
              <a:spcBef>
                <a:spcPts val="300"/>
              </a:spcBef>
              <a:buNone/>
            </a:pPr>
            <a:r>
              <a:rPr lang="fr-FR" altLang="fr-FR" sz="2000" b="1" dirty="0">
                <a:solidFill>
                  <a:srgbClr val="0070C0"/>
                </a:solidFill>
              </a:rPr>
              <a:t>Contrôle des connaissances : </a:t>
            </a:r>
          </a:p>
          <a:p>
            <a:pPr marL="285750" indent="-285750" eaLnBrk="1" hangingPunct="1">
              <a:lnSpc>
                <a:spcPct val="110000"/>
              </a:lnSpc>
              <a:spcBef>
                <a:spcPct val="0"/>
              </a:spcBef>
            </a:pPr>
            <a:r>
              <a:rPr lang="fr-FR" altLang="fr-FR" sz="1600" i="1" dirty="0"/>
              <a:t>Contrôle continu (25%) :</a:t>
            </a:r>
            <a:r>
              <a:rPr lang="fr-FR" altLang="fr-FR" sz="1600" dirty="0"/>
              <a:t> écrit de 1h </a:t>
            </a:r>
          </a:p>
          <a:p>
            <a:pPr marL="285750" indent="-285750" eaLnBrk="1" hangingPunct="1">
              <a:lnSpc>
                <a:spcPct val="110000"/>
              </a:lnSpc>
              <a:spcBef>
                <a:spcPct val="0"/>
              </a:spcBef>
            </a:pPr>
            <a:r>
              <a:rPr lang="fr-FR" altLang="fr-FR" sz="1600" i="1" dirty="0"/>
              <a:t>Examen terminal (75%) :</a:t>
            </a:r>
            <a:r>
              <a:rPr lang="fr-FR" altLang="fr-FR" sz="1600" dirty="0"/>
              <a:t> écrit 2h30 (75%)  | </a:t>
            </a:r>
            <a:r>
              <a:rPr lang="fr-FR" altLang="fr-FR" sz="1600" i="1" dirty="0"/>
              <a:t>rattrapage (75%)</a:t>
            </a:r>
            <a:r>
              <a:rPr lang="fr-FR" altLang="fr-FR" sz="1600" dirty="0"/>
              <a:t> : écrit / oral 1h</a:t>
            </a:r>
            <a:r>
              <a:rPr lang="fr-FR" altLang="fr-FR" sz="1800" dirty="0"/>
              <a:t> </a:t>
            </a:r>
          </a:p>
        </p:txBody>
      </p:sp>
    </p:spTree>
    <p:extLst>
      <p:ext uri="{BB962C8B-B14F-4D97-AF65-F5344CB8AC3E}">
        <p14:creationId xmlns:p14="http://schemas.microsoft.com/office/powerpoint/2010/main" val="1787440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0" y="181322"/>
            <a:ext cx="9144000" cy="642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b="1" dirty="0">
                <a:solidFill>
                  <a:srgbClr val="0070C0"/>
                </a:solidFill>
              </a:rPr>
              <a:t>Environnement et santé</a:t>
            </a:r>
          </a:p>
          <a:p>
            <a:pPr marL="265113" indent="0" eaLnBrk="1" hangingPunct="1">
              <a:spcBef>
                <a:spcPts val="1200"/>
              </a:spcBef>
              <a:buNone/>
              <a:tabLst>
                <a:tab pos="2425700" algn="l"/>
              </a:tabLst>
            </a:pPr>
            <a:r>
              <a:rPr lang="fr-FR" altLang="fr-FR" sz="2400" b="1" dirty="0"/>
              <a:t>S1 - 6 ECTS </a:t>
            </a:r>
            <a:r>
              <a:rPr lang="fr-FR" altLang="fr-FR" sz="2000" dirty="0"/>
              <a:t>(Vendredi après-midi)</a:t>
            </a:r>
          </a:p>
          <a:p>
            <a:pPr marL="542925" indent="0" eaLnBrk="1" hangingPunct="1">
              <a:spcBef>
                <a:spcPts val="0"/>
              </a:spcBef>
              <a:buNone/>
            </a:pPr>
            <a:r>
              <a:rPr lang="fr-FR" altLang="fr-FR" sz="1600" b="1" dirty="0">
                <a:solidFill>
                  <a:srgbClr val="FF0000"/>
                </a:solidFill>
                <a:cs typeface="Arial" panose="020B0604020202020204" pitchFamily="34" charset="0"/>
              </a:rPr>
              <a:t>Master 1</a:t>
            </a:r>
          </a:p>
          <a:p>
            <a:pPr marL="542925" indent="0" eaLnBrk="1" hangingPunct="1">
              <a:spcBef>
                <a:spcPts val="0"/>
              </a:spcBef>
              <a:buNone/>
            </a:pPr>
            <a:r>
              <a:rPr lang="fr-FR" altLang="fr-FR" sz="1600" b="1" dirty="0">
                <a:solidFill>
                  <a:srgbClr val="FF0000"/>
                </a:solidFill>
                <a:cs typeface="Arial" panose="020B0604020202020204" pitchFamily="34" charset="0"/>
              </a:rPr>
              <a:t>Cursus médecine à partir du DFGSM 3</a:t>
            </a:r>
          </a:p>
          <a:p>
            <a:pPr marL="542925" indent="0" eaLnBrk="1" hangingPunct="1">
              <a:spcBef>
                <a:spcPts val="0"/>
              </a:spcBef>
              <a:buNone/>
            </a:pPr>
            <a:r>
              <a:rPr lang="fr-FR" altLang="fr-FR" sz="1600" b="1" dirty="0">
                <a:solidFill>
                  <a:srgbClr val="FF0000"/>
                </a:solidFill>
                <a:cs typeface="Arial" panose="020B0604020202020204" pitchFamily="34" charset="0"/>
              </a:rPr>
              <a:t>Cursus maïeutique </a:t>
            </a:r>
            <a:r>
              <a:rPr lang="fr-FR" altLang="fr-FR" sz="1600" b="1" dirty="0" err="1">
                <a:solidFill>
                  <a:srgbClr val="FF0000"/>
                </a:solidFill>
                <a:cs typeface="Arial" panose="020B0604020202020204" pitchFamily="34" charset="0"/>
              </a:rPr>
              <a:t>DFGSMa</a:t>
            </a:r>
            <a:r>
              <a:rPr lang="fr-FR" altLang="fr-FR" sz="1600" b="1" dirty="0">
                <a:solidFill>
                  <a:srgbClr val="FF0000"/>
                </a:solidFill>
                <a:cs typeface="Arial" panose="020B0604020202020204" pitchFamily="34" charset="0"/>
              </a:rPr>
              <a:t> 2, </a:t>
            </a:r>
            <a:r>
              <a:rPr lang="fr-FR" altLang="fr-FR" sz="1600" b="1" dirty="0" err="1">
                <a:solidFill>
                  <a:srgbClr val="FF0000"/>
                </a:solidFill>
                <a:cs typeface="Arial" panose="020B0604020202020204" pitchFamily="34" charset="0"/>
              </a:rPr>
              <a:t>DFASMa</a:t>
            </a:r>
            <a:r>
              <a:rPr lang="fr-FR" altLang="fr-FR" sz="1600" b="1" dirty="0">
                <a:solidFill>
                  <a:srgbClr val="FF0000"/>
                </a:solidFill>
                <a:cs typeface="Arial" panose="020B0604020202020204" pitchFamily="34" charset="0"/>
              </a:rPr>
              <a:t> 1 et 2</a:t>
            </a:r>
          </a:p>
          <a:p>
            <a:pPr marL="542925" indent="0" eaLnBrk="1" hangingPunct="1">
              <a:spcBef>
                <a:spcPts val="0"/>
              </a:spcBef>
              <a:buNone/>
            </a:pPr>
            <a:r>
              <a:rPr lang="fr-FR" altLang="fr-FR" sz="1600" b="1" dirty="0">
                <a:solidFill>
                  <a:srgbClr val="FF0000"/>
                </a:solidFill>
                <a:cs typeface="Arial" panose="020B0604020202020204" pitchFamily="34" charset="0"/>
              </a:rPr>
              <a:t>Cursus pharmacie à partir du DFASP 1</a:t>
            </a:r>
          </a:p>
          <a:p>
            <a:pPr marL="542925" indent="0" eaLnBrk="1" hangingPunct="1">
              <a:spcBef>
                <a:spcPts val="0"/>
              </a:spcBef>
              <a:buNone/>
            </a:pPr>
            <a:r>
              <a:rPr lang="fr-FR" altLang="fr-FR" sz="1600" b="1" dirty="0">
                <a:solidFill>
                  <a:srgbClr val="FF0000"/>
                </a:solidFill>
                <a:cs typeface="Arial" panose="020B0604020202020204" pitchFamily="34" charset="0"/>
              </a:rPr>
              <a:t>Cursus kiné</a:t>
            </a:r>
          </a:p>
          <a:p>
            <a:pPr marL="542925" lvl="0" indent="0" eaLnBrk="1" hangingPunct="1">
              <a:spcBef>
                <a:spcPts val="600"/>
              </a:spcBef>
              <a:buNone/>
              <a:tabLst>
                <a:tab pos="2425700" algn="l"/>
              </a:tabLst>
            </a:pPr>
            <a:r>
              <a:rPr lang="fr-FR" altLang="fr-FR" sz="1600" b="1" dirty="0">
                <a:solidFill>
                  <a:srgbClr val="0070C0"/>
                </a:solidFill>
                <a:cs typeface="Arial" panose="020B0604020202020204" pitchFamily="34" charset="0"/>
              </a:rPr>
              <a:t>Responsable : </a:t>
            </a:r>
            <a:r>
              <a:rPr lang="fr-FR" altLang="fr-FR" sz="1600" dirty="0">
                <a:solidFill>
                  <a:prstClr val="black"/>
                </a:solidFill>
                <a:cs typeface="Arial" panose="020B0604020202020204" pitchFamily="34" charset="0"/>
              </a:rPr>
              <a:t>Christine </a:t>
            </a:r>
            <a:r>
              <a:rPr lang="fr-FR" altLang="fr-FR" sz="1600" dirty="0" err="1">
                <a:solidFill>
                  <a:prstClr val="black"/>
                </a:solidFill>
                <a:cs typeface="Arial" panose="020B0604020202020204" pitchFamily="34" charset="0"/>
              </a:rPr>
              <a:t>Demeilliers</a:t>
            </a:r>
            <a:r>
              <a:rPr lang="fr-FR" altLang="fr-FR" sz="1600" dirty="0">
                <a:solidFill>
                  <a:prstClr val="black"/>
                </a:solidFill>
                <a:cs typeface="Arial" panose="020B0604020202020204" pitchFamily="34" charset="0"/>
              </a:rPr>
              <a:t> (christine.demeilliers@univ-grenoble-alpes.fr) </a:t>
            </a:r>
            <a:endParaRPr lang="fr-FR" altLang="fr-FR" sz="1600" b="1" dirty="0">
              <a:solidFill>
                <a:srgbClr val="FF0000"/>
              </a:solidFill>
              <a:cs typeface="Arial" panose="020B0604020202020204" pitchFamily="34" charset="0"/>
            </a:endParaRPr>
          </a:p>
          <a:p>
            <a:pPr marL="542925" indent="0">
              <a:spcBef>
                <a:spcPts val="600"/>
              </a:spcBef>
              <a:buNone/>
            </a:pPr>
            <a:r>
              <a:rPr lang="fr-FR" sz="1600" b="1" dirty="0">
                <a:solidFill>
                  <a:srgbClr val="0070C0"/>
                </a:solidFill>
                <a:cs typeface="Arial" panose="020B0604020202020204" pitchFamily="34" charset="0"/>
              </a:rPr>
              <a:t>Objectif pédagogique :</a:t>
            </a:r>
          </a:p>
          <a:p>
            <a:pPr marL="715963" indent="0">
              <a:spcBef>
                <a:spcPts val="300"/>
              </a:spcBef>
              <a:buNone/>
            </a:pPr>
            <a:r>
              <a:rPr lang="fr-FR" altLang="fr-FR" sz="1600" dirty="0">
                <a:cs typeface="Arial" panose="020B0604020202020204" pitchFamily="34" charset="0"/>
              </a:rPr>
              <a:t>Etablir le lien entre la formation de base des études médicales, pharmaceutiques ou biologiques et la recherche concernant les risques pour la santé liés à l’environnement.</a:t>
            </a:r>
            <a:endParaRPr lang="fr-FR" sz="1600" dirty="0">
              <a:cs typeface="Arial" panose="020B0604020202020204" pitchFamily="34" charset="0"/>
            </a:endParaRPr>
          </a:p>
          <a:p>
            <a:pPr marL="542925" indent="0">
              <a:spcBef>
                <a:spcPts val="600"/>
              </a:spcBef>
              <a:buNone/>
            </a:pPr>
            <a:r>
              <a:rPr lang="fr-FR" altLang="fr-FR" sz="1600" b="1" dirty="0">
                <a:solidFill>
                  <a:srgbClr val="0070C0"/>
                </a:solidFill>
                <a:cs typeface="Arial" panose="020B0604020202020204" pitchFamily="34" charset="0"/>
              </a:rPr>
              <a:t>Enseignement théorique :</a:t>
            </a:r>
          </a:p>
          <a:p>
            <a:pPr marL="901700" indent="-173038" eaLnBrk="1" hangingPunct="1">
              <a:spcBef>
                <a:spcPts val="300"/>
              </a:spcBef>
            </a:pPr>
            <a:r>
              <a:rPr lang="fr-FR" altLang="fr-FR" sz="1600" dirty="0">
                <a:cs typeface="Arial" panose="020B0604020202020204" pitchFamily="34" charset="0"/>
              </a:rPr>
              <a:t>Risque sanitaire liés aux :</a:t>
            </a:r>
          </a:p>
          <a:p>
            <a:pPr marL="1073150" indent="0" eaLnBrk="1" hangingPunct="1">
              <a:spcBef>
                <a:spcPct val="0"/>
              </a:spcBef>
              <a:buFontTx/>
              <a:buNone/>
            </a:pPr>
            <a:r>
              <a:rPr lang="fr-FR" altLang="fr-FR" sz="1600" dirty="0">
                <a:cs typeface="Arial" panose="020B0604020202020204" pitchFamily="34" charset="0"/>
              </a:rPr>
              <a:t>- agents chimiques (métaux, solvants, dioxines, HAP etc.)</a:t>
            </a:r>
          </a:p>
          <a:p>
            <a:pPr marL="1073150" indent="0" eaLnBrk="1" hangingPunct="1">
              <a:spcBef>
                <a:spcPct val="0"/>
              </a:spcBef>
              <a:buFontTx/>
              <a:buNone/>
            </a:pPr>
            <a:r>
              <a:rPr lang="fr-FR" altLang="fr-FR" sz="1600" dirty="0">
                <a:cs typeface="Arial" panose="020B0604020202020204" pitchFamily="34" charset="0"/>
              </a:rPr>
              <a:t>- agents microbiologiques (champignons, virus, bactéries)</a:t>
            </a:r>
          </a:p>
          <a:p>
            <a:pPr marL="1073150" indent="0" eaLnBrk="1" hangingPunct="1">
              <a:spcBef>
                <a:spcPct val="0"/>
              </a:spcBef>
              <a:buFontTx/>
              <a:buNone/>
            </a:pPr>
            <a:r>
              <a:rPr lang="fr-FR" altLang="fr-FR" sz="1600" dirty="0">
                <a:cs typeface="Arial" panose="020B0604020202020204" pitchFamily="34" charset="0"/>
              </a:rPr>
              <a:t>- agents physiques (rayonnements ionisants et ultraviolets)</a:t>
            </a:r>
          </a:p>
          <a:p>
            <a:pPr marL="901700" indent="-173038" eaLnBrk="1" hangingPunct="1">
              <a:spcBef>
                <a:spcPct val="0"/>
              </a:spcBef>
            </a:pPr>
            <a:r>
              <a:rPr lang="fr-FR" altLang="fr-FR" sz="1600" dirty="0">
                <a:cs typeface="Arial" panose="020B0604020202020204" pitchFamily="34" charset="0"/>
              </a:rPr>
              <a:t>Pathologies liées aux expositions professionnelles et environnementales : cancers, légionelloses, asthme, allergies, etc.</a:t>
            </a:r>
          </a:p>
          <a:p>
            <a:pPr marL="901700" indent="-173038" eaLnBrk="1" hangingPunct="1">
              <a:spcBef>
                <a:spcPct val="0"/>
              </a:spcBef>
            </a:pPr>
            <a:r>
              <a:rPr lang="fr-FR" altLang="fr-FR" sz="1600" dirty="0">
                <a:cs typeface="Arial" panose="020B0604020202020204" pitchFamily="34" charset="0"/>
              </a:rPr>
              <a:t>Evaluation des risques sanitaires, surveillance atmosphérique et biologique</a:t>
            </a:r>
          </a:p>
          <a:p>
            <a:pPr marL="901700" indent="-173038" eaLnBrk="1" hangingPunct="1">
              <a:spcBef>
                <a:spcPct val="0"/>
              </a:spcBef>
            </a:pPr>
            <a:r>
              <a:rPr lang="fr-FR" altLang="fr-FR" sz="1600" dirty="0">
                <a:cs typeface="Arial" panose="020B0604020202020204" pitchFamily="34" charset="0"/>
              </a:rPr>
              <a:t>Réseau de surveillance de la pollution</a:t>
            </a:r>
          </a:p>
          <a:p>
            <a:pPr marL="542925" indent="0">
              <a:buNone/>
            </a:pPr>
            <a:r>
              <a:rPr lang="fr-FR" altLang="fr-FR" sz="1600" b="1" dirty="0">
                <a:solidFill>
                  <a:srgbClr val="0070C0"/>
                </a:solidFill>
                <a:cs typeface="Arial" panose="020B0604020202020204" pitchFamily="34" charset="0"/>
              </a:rPr>
              <a:t>Enseignement pratique :</a:t>
            </a:r>
          </a:p>
          <a:p>
            <a:pPr marL="715963" indent="0" eaLnBrk="1" hangingPunct="1">
              <a:spcBef>
                <a:spcPts val="300"/>
              </a:spcBef>
              <a:buFontTx/>
              <a:buNone/>
            </a:pPr>
            <a:r>
              <a:rPr lang="fr-FR" altLang="fr-FR" sz="1600" dirty="0">
                <a:cs typeface="Arial" panose="020B0604020202020204" pitchFamily="34" charset="0"/>
              </a:rPr>
              <a:t>Recherche documentaire</a:t>
            </a:r>
          </a:p>
        </p:txBody>
      </p:sp>
    </p:spTree>
    <p:extLst>
      <p:ext uri="{BB962C8B-B14F-4D97-AF65-F5344CB8AC3E}">
        <p14:creationId xmlns:p14="http://schemas.microsoft.com/office/powerpoint/2010/main" val="4264914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1" y="181322"/>
            <a:ext cx="9144000" cy="670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b="1" dirty="0">
                <a:solidFill>
                  <a:srgbClr val="0070C0"/>
                </a:solidFill>
              </a:rPr>
              <a:t>Méthodologie en recherche épidémiologique</a:t>
            </a:r>
          </a:p>
          <a:p>
            <a:pPr marL="357188" indent="0" eaLnBrk="1" hangingPunct="1">
              <a:spcBef>
                <a:spcPts val="1200"/>
              </a:spcBef>
              <a:buNone/>
              <a:tabLst>
                <a:tab pos="4479925" algn="l"/>
              </a:tabLst>
            </a:pPr>
            <a:r>
              <a:rPr lang="fr-FR" altLang="fr-FR" sz="2400" b="1" dirty="0"/>
              <a:t>S1 - 6 ECTS </a:t>
            </a:r>
            <a:r>
              <a:rPr lang="fr-FR" altLang="fr-FR" sz="2000" dirty="0"/>
              <a:t>(Jeudi après-midi)</a:t>
            </a:r>
          </a:p>
          <a:p>
            <a:pPr marL="715963" indent="0" eaLnBrk="1" hangingPunct="1">
              <a:buNone/>
            </a:pPr>
            <a:r>
              <a:rPr lang="fr-FR" altLang="fr-FR" sz="2000" b="1" dirty="0">
                <a:solidFill>
                  <a:srgbClr val="FF0000"/>
                </a:solidFill>
              </a:rPr>
              <a:t>Cursus médecine à partir du DFGSM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DFASMa</a:t>
            </a:r>
            <a:r>
              <a:rPr lang="fr-FR" altLang="fr-FR" sz="2000" b="1" dirty="0">
                <a:solidFill>
                  <a:srgbClr val="FF0000"/>
                </a:solidFill>
              </a:rPr>
              <a:t> 1 et 2</a:t>
            </a:r>
          </a:p>
          <a:p>
            <a:pPr marL="715963" indent="0" eaLnBrk="1" hangingPunct="1">
              <a:buNone/>
            </a:pPr>
            <a:r>
              <a:rPr lang="fr-FR" altLang="fr-FR" sz="2000" b="1" dirty="0">
                <a:solidFill>
                  <a:srgbClr val="0070C0"/>
                </a:solidFill>
              </a:rPr>
              <a:t>Responsable : </a:t>
            </a:r>
            <a:r>
              <a:rPr lang="fr-FR" altLang="fr-FR" sz="2000" dirty="0"/>
              <a:t>Arnaud </a:t>
            </a:r>
            <a:r>
              <a:rPr lang="fr-FR" altLang="fr-FR" sz="2000" dirty="0" err="1"/>
              <a:t>Seigneurin</a:t>
            </a:r>
            <a:r>
              <a:rPr lang="fr-FR" altLang="fr-FR" sz="2000" dirty="0"/>
              <a:t> </a:t>
            </a:r>
            <a:r>
              <a:rPr lang="fr-FR" altLang="fr-FR" sz="1800" dirty="0"/>
              <a:t>(ASeigneurin@chu-grenoble.fr)</a:t>
            </a:r>
          </a:p>
          <a:p>
            <a:pPr marL="715963" indent="0" eaLnBrk="1" hangingPunct="1">
              <a:spcBef>
                <a:spcPts val="600"/>
              </a:spcBef>
              <a:buNone/>
            </a:pPr>
            <a:r>
              <a:rPr lang="fr-FR" sz="2000" b="1" dirty="0">
                <a:solidFill>
                  <a:srgbClr val="0070C0"/>
                </a:solidFill>
              </a:rPr>
              <a:t>Objectif pédagogique :</a:t>
            </a:r>
          </a:p>
          <a:p>
            <a:pPr marL="901700" indent="0">
              <a:spcBef>
                <a:spcPts val="300"/>
              </a:spcBef>
              <a:buNone/>
            </a:pPr>
            <a:r>
              <a:rPr lang="fr-FR" altLang="fr-FR" sz="1800" dirty="0"/>
              <a:t>Acquérir les connaissances de base en méthodologie et statistiques pour conduire des études en épidémiologique.</a:t>
            </a:r>
            <a:endParaRPr lang="fr-FR" sz="1800" dirty="0"/>
          </a:p>
          <a:p>
            <a:pPr marL="715963" indent="0">
              <a:spcBef>
                <a:spcPts val="600"/>
              </a:spcBef>
              <a:buNone/>
            </a:pPr>
            <a:r>
              <a:rPr lang="fr-FR" altLang="fr-FR" sz="2000" b="1" dirty="0">
                <a:solidFill>
                  <a:srgbClr val="0070C0"/>
                </a:solidFill>
              </a:rPr>
              <a:t>Enseignement :</a:t>
            </a:r>
          </a:p>
          <a:p>
            <a:pPr marL="1258888" indent="-358775" defTabSz="1258888" eaLnBrk="1" hangingPunct="1">
              <a:spcBef>
                <a:spcPts val="300"/>
              </a:spcBef>
              <a:buFont typeface="Arial" panose="020B0604020202020204" pitchFamily="34" charset="0"/>
              <a:buChar char="•"/>
            </a:pPr>
            <a:r>
              <a:rPr lang="fr-FR" altLang="fr-FR" sz="1800" dirty="0"/>
              <a:t>Mesures d’incidence, de risque, d’association, standardisation</a:t>
            </a:r>
          </a:p>
          <a:p>
            <a:pPr marL="1258888" indent="-358775" defTabSz="1258888" eaLnBrk="1" hangingPunct="1">
              <a:spcBef>
                <a:spcPct val="0"/>
              </a:spcBef>
              <a:buFont typeface="Arial" panose="020B0604020202020204" pitchFamily="34" charset="0"/>
              <a:buChar char="•"/>
            </a:pPr>
            <a:r>
              <a:rPr lang="fr-FR" altLang="fr-FR" sz="1800" dirty="0"/>
              <a:t>Etudes transversales, de cohortes, cas-témoins</a:t>
            </a:r>
          </a:p>
          <a:p>
            <a:pPr marL="1258888" indent="-358775" defTabSz="1258888" eaLnBrk="1" hangingPunct="1">
              <a:spcBef>
                <a:spcPct val="0"/>
              </a:spcBef>
              <a:buFont typeface="Arial" panose="020B0604020202020204" pitchFamily="34" charset="0"/>
              <a:buChar char="•"/>
            </a:pPr>
            <a:r>
              <a:rPr lang="fr-FR" altLang="fr-FR" sz="1800" dirty="0"/>
              <a:t>Fluctuations d’échantillonnage, biais de sélection, de classement, facteur de confusion, causalité</a:t>
            </a:r>
          </a:p>
          <a:p>
            <a:pPr marL="1258888" indent="-358775" defTabSz="1258888" eaLnBrk="1" hangingPunct="1">
              <a:spcBef>
                <a:spcPct val="0"/>
              </a:spcBef>
              <a:buFont typeface="Arial" panose="020B0604020202020204" pitchFamily="34" charset="0"/>
              <a:buChar char="•"/>
            </a:pPr>
            <a:r>
              <a:rPr lang="fr-FR" altLang="fr-FR" sz="1800" dirty="0"/>
              <a:t>Principes généraux d’une analyse multivariée, régression logistique, puissance en épidémiologie</a:t>
            </a:r>
          </a:p>
          <a:p>
            <a:pPr marL="1258888" indent="-358775" defTabSz="1258888" eaLnBrk="1" hangingPunct="1">
              <a:spcBef>
                <a:spcPct val="0"/>
              </a:spcBef>
              <a:buFont typeface="Arial" panose="020B0604020202020204" pitchFamily="34" charset="0"/>
              <a:buChar char="•"/>
            </a:pPr>
            <a:r>
              <a:rPr lang="fr-FR" altLang="fr-FR" sz="1800" dirty="0"/>
              <a:t>Méta-analyse, modèle de prédiction clinique, score de propension</a:t>
            </a:r>
          </a:p>
          <a:p>
            <a:pPr marL="1258888" indent="-358775" defTabSz="1258888" eaLnBrk="1" hangingPunct="1">
              <a:spcBef>
                <a:spcPct val="0"/>
              </a:spcBef>
              <a:buFont typeface="Arial" panose="020B0604020202020204" pitchFamily="34" charset="0"/>
              <a:buChar char="•"/>
            </a:pPr>
            <a:r>
              <a:rPr lang="fr-FR" altLang="fr-FR" sz="1800" dirty="0"/>
              <a:t>Etude à partir des registres des cancers </a:t>
            </a:r>
          </a:p>
          <a:p>
            <a:pPr marL="901700" indent="-185738">
              <a:spcBef>
                <a:spcPts val="600"/>
              </a:spcBef>
              <a:buNone/>
            </a:pPr>
            <a:r>
              <a:rPr lang="fr-FR" altLang="fr-FR" sz="2000" b="1" dirty="0">
                <a:solidFill>
                  <a:srgbClr val="0070C0"/>
                </a:solidFill>
              </a:rPr>
              <a:t>Type de pédagogie :</a:t>
            </a:r>
          </a:p>
          <a:p>
            <a:pPr marL="981075" indent="0" eaLnBrk="1" hangingPunct="1">
              <a:spcBef>
                <a:spcPts val="300"/>
              </a:spcBef>
              <a:buFontTx/>
              <a:buNone/>
            </a:pPr>
            <a:r>
              <a:rPr lang="fr-FR" altLang="fr-FR" sz="1800" dirty="0"/>
              <a:t>Pédagogie inversée : cours numérisés et séance présentielle interactive (réponse aux questions et exercices)</a:t>
            </a:r>
          </a:p>
        </p:txBody>
      </p:sp>
    </p:spTree>
    <p:extLst>
      <p:ext uri="{BB962C8B-B14F-4D97-AF65-F5344CB8AC3E}">
        <p14:creationId xmlns:p14="http://schemas.microsoft.com/office/powerpoint/2010/main" val="455122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0" y="181322"/>
            <a:ext cx="9024730" cy="716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b="1" dirty="0">
                <a:solidFill>
                  <a:srgbClr val="0070C0"/>
                </a:solidFill>
              </a:rPr>
              <a:t>Anatomie générale, viscérale, morphogenèse </a:t>
            </a:r>
          </a:p>
          <a:p>
            <a:pPr marL="450850" indent="0" eaLnBrk="1" hangingPunct="1">
              <a:spcBef>
                <a:spcPts val="1200"/>
              </a:spcBef>
              <a:buNone/>
              <a:tabLst>
                <a:tab pos="4757738" algn="l"/>
              </a:tabLst>
            </a:pPr>
            <a:r>
              <a:rPr lang="fr-FR" altLang="fr-FR" sz="2400" b="1" dirty="0"/>
              <a:t>S1 - 6 ECTS </a:t>
            </a:r>
            <a:r>
              <a:rPr lang="fr-FR" altLang="fr-FR" sz="2000" dirty="0"/>
              <a:t>(Jeudi après-midi)</a:t>
            </a:r>
          </a:p>
          <a:p>
            <a:pPr marL="715963" indent="0" algn="just" eaLnBrk="1" hangingPunct="1">
              <a:spcBef>
                <a:spcPts val="600"/>
              </a:spcBef>
              <a:buNone/>
            </a:pPr>
            <a:r>
              <a:rPr lang="fr-FR" altLang="fr-FR" sz="2000" b="1" dirty="0">
                <a:solidFill>
                  <a:srgbClr val="FF0000"/>
                </a:solidFill>
              </a:rPr>
              <a:t>Cursus médecine à partir du DFGSM 3</a:t>
            </a:r>
          </a:p>
          <a:p>
            <a:pPr marL="715963" indent="0" algn="just"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algn="just" eaLnBrk="1" hangingPunct="1">
              <a:spcBef>
                <a:spcPts val="0"/>
              </a:spcBef>
              <a:buNone/>
            </a:pPr>
            <a:r>
              <a:rPr lang="fr-FR" altLang="fr-FR" sz="2000" b="1" dirty="0">
                <a:solidFill>
                  <a:srgbClr val="FF0000"/>
                </a:solidFill>
              </a:rPr>
              <a:t>Cursus kinésithérapie K2 – K3</a:t>
            </a:r>
          </a:p>
          <a:p>
            <a:pPr marL="715963" indent="0" algn="just" eaLnBrk="1" hangingPunct="1">
              <a:spcBef>
                <a:spcPts val="600"/>
              </a:spcBef>
              <a:buNone/>
              <a:tabLst>
                <a:tab pos="4757738" algn="l"/>
              </a:tabLst>
            </a:pPr>
            <a:r>
              <a:rPr lang="fr-FR" altLang="fr-FR" sz="2000" b="1" dirty="0">
                <a:solidFill>
                  <a:srgbClr val="0070C0"/>
                </a:solidFill>
              </a:rPr>
              <a:t>Responsable :</a:t>
            </a:r>
            <a:r>
              <a:rPr lang="fr-FR" altLang="fr-FR" sz="2400" b="1" dirty="0"/>
              <a:t> </a:t>
            </a:r>
            <a:r>
              <a:rPr lang="fr-FR" altLang="fr-FR" sz="2000" dirty="0"/>
              <a:t>Philippe </a:t>
            </a:r>
            <a:r>
              <a:rPr lang="fr-FR" altLang="fr-FR" sz="2000" dirty="0" err="1"/>
              <a:t>Chaffanjon</a:t>
            </a:r>
            <a:r>
              <a:rPr lang="fr-FR" altLang="fr-FR" sz="2000" dirty="0"/>
              <a:t> </a:t>
            </a:r>
            <a:r>
              <a:rPr lang="fr-FR" altLang="fr-FR" sz="1800" dirty="0"/>
              <a:t>(pc</a:t>
            </a:r>
            <a:r>
              <a:rPr lang="fr-FR" sz="1800" dirty="0"/>
              <a:t>haffanjon</a:t>
            </a:r>
            <a:r>
              <a:rPr lang="fr-FR" altLang="fr-FR" sz="1800" dirty="0"/>
              <a:t>@chu-grenoble.fr)</a:t>
            </a:r>
          </a:p>
          <a:p>
            <a:pPr marL="715963" indent="0" algn="just">
              <a:spcBef>
                <a:spcPts val="600"/>
              </a:spcBef>
              <a:buNone/>
            </a:pPr>
            <a:r>
              <a:rPr lang="fr-FR" altLang="fr-FR" sz="2000" b="1" dirty="0">
                <a:solidFill>
                  <a:srgbClr val="0070C0"/>
                </a:solidFill>
              </a:rPr>
              <a:t>Objectif pédagogique :</a:t>
            </a:r>
          </a:p>
          <a:p>
            <a:pPr marL="981075" indent="14288" algn="just" eaLnBrk="1" hangingPunct="1">
              <a:spcBef>
                <a:spcPct val="0"/>
              </a:spcBef>
              <a:buNone/>
            </a:pPr>
            <a:r>
              <a:rPr lang="fr-FR" sz="1800" dirty="0"/>
              <a:t>Bases anatomiques cliniques pour une modélisation morphologique et dynamique du vivant</a:t>
            </a:r>
            <a:endParaRPr lang="fr-FR" altLang="fr-FR" sz="2000" b="1" dirty="0">
              <a:solidFill>
                <a:srgbClr val="0070C0"/>
              </a:solidFill>
            </a:endParaRPr>
          </a:p>
          <a:p>
            <a:pPr marL="715963" indent="0" algn="just">
              <a:spcBef>
                <a:spcPts val="600"/>
              </a:spcBef>
              <a:buNone/>
            </a:pPr>
            <a:r>
              <a:rPr lang="fr-FR" altLang="fr-FR" sz="2000" b="1" dirty="0">
                <a:solidFill>
                  <a:srgbClr val="0070C0"/>
                </a:solidFill>
              </a:rPr>
              <a:t>Thèmes : </a:t>
            </a:r>
          </a:p>
          <a:p>
            <a:pPr marL="981075" indent="14288" algn="just" eaLnBrk="1" hangingPunct="1">
              <a:spcBef>
                <a:spcPct val="0"/>
              </a:spcBef>
              <a:buNone/>
            </a:pPr>
            <a:r>
              <a:rPr lang="fr-FR" sz="1800" dirty="0"/>
              <a:t>De l’anatomie macroscopique vers l’échelle microscopique</a:t>
            </a:r>
          </a:p>
          <a:p>
            <a:pPr marL="981075" indent="14288" algn="just" eaLnBrk="1" hangingPunct="1">
              <a:spcBef>
                <a:spcPct val="0"/>
              </a:spcBef>
              <a:buNone/>
            </a:pPr>
            <a:r>
              <a:rPr lang="fr-FR" sz="1800" dirty="0"/>
              <a:t>Embryologie pour expliquer les variations anatomiques</a:t>
            </a:r>
          </a:p>
          <a:p>
            <a:pPr marL="981075" indent="14288" algn="just" eaLnBrk="1" hangingPunct="1">
              <a:spcBef>
                <a:spcPct val="0"/>
              </a:spcBef>
              <a:buNone/>
            </a:pPr>
            <a:r>
              <a:rPr lang="fr-FR" sz="1800" dirty="0"/>
              <a:t>Anatomie 3D et biomécanique pour la modélisation informatique</a:t>
            </a:r>
            <a:endParaRPr lang="fr-FR" altLang="fr-FR" sz="2000" b="1" dirty="0">
              <a:solidFill>
                <a:srgbClr val="0070C0"/>
              </a:solidFill>
            </a:endParaRPr>
          </a:p>
          <a:p>
            <a:pPr marL="715963" indent="0" algn="just">
              <a:spcBef>
                <a:spcPts val="600"/>
              </a:spcBef>
              <a:buNone/>
            </a:pPr>
            <a:r>
              <a:rPr lang="fr-FR" altLang="fr-FR" sz="2000" b="1" dirty="0">
                <a:solidFill>
                  <a:srgbClr val="0070C0"/>
                </a:solidFill>
              </a:rPr>
              <a:t>Organisation :</a:t>
            </a:r>
          </a:p>
          <a:p>
            <a:pPr marL="981075" indent="-173038" algn="just" eaLnBrk="1" hangingPunct="1">
              <a:spcBef>
                <a:spcPct val="0"/>
              </a:spcBef>
              <a:buFontTx/>
              <a:buChar char="-"/>
            </a:pPr>
            <a:r>
              <a:rPr lang="fr-FR" altLang="fr-FR" sz="1800" dirty="0"/>
              <a:t>Pédagogie inversée avec contrôle continu </a:t>
            </a:r>
          </a:p>
          <a:p>
            <a:pPr marL="981075" indent="-173038" algn="just" eaLnBrk="1" hangingPunct="1">
              <a:spcBef>
                <a:spcPct val="0"/>
              </a:spcBef>
              <a:buFontTx/>
              <a:buChar char="-"/>
            </a:pPr>
            <a:r>
              <a:rPr lang="fr-FR" altLang="fr-FR" sz="1800" dirty="0"/>
              <a:t>TP en groupe avec travail de mémoire sur un sujet d’anatomie générale</a:t>
            </a:r>
          </a:p>
          <a:p>
            <a:pPr marL="1073150" lvl="1" indent="0" algn="just" eaLnBrk="1" hangingPunct="1">
              <a:spcBef>
                <a:spcPct val="0"/>
              </a:spcBef>
              <a:buNone/>
            </a:pPr>
            <a:r>
              <a:rPr lang="fr-FR" altLang="fr-FR" sz="1500" dirty="0"/>
              <a:t>Un sujet à traiter en petits groupes : introduction à la recherche en anatomie avec travail de dissection et/ou travail sur données cliniques</a:t>
            </a:r>
          </a:p>
          <a:p>
            <a:pPr marL="715963" indent="0" algn="just">
              <a:spcBef>
                <a:spcPts val="300"/>
              </a:spcBef>
              <a:buNone/>
            </a:pPr>
            <a:r>
              <a:rPr lang="fr-FR" altLang="fr-FR" sz="2000" b="1" dirty="0">
                <a:solidFill>
                  <a:srgbClr val="0070C0"/>
                </a:solidFill>
              </a:rPr>
              <a:t>Candidature : </a:t>
            </a:r>
            <a:r>
              <a:rPr lang="fr-FR" sz="1800" b="1" dirty="0">
                <a:solidFill>
                  <a:srgbClr val="FF0000"/>
                </a:solidFill>
              </a:rPr>
              <a:t>Lettre de motivation impérative à adresser à </a:t>
            </a:r>
            <a:r>
              <a:rPr lang="fr-FR" sz="1800" b="1" dirty="0">
                <a:solidFill>
                  <a:srgbClr val="FF0000"/>
                </a:solidFill>
                <a:hlinkClick r:id="rId2"/>
              </a:rPr>
              <a:t>marjaneh.ghobad@univ-grenoble-alpes.fr</a:t>
            </a:r>
            <a:endParaRPr lang="fr-FR" sz="1800" b="1" dirty="0">
              <a:solidFill>
                <a:srgbClr val="FF0000"/>
              </a:solidFill>
            </a:endParaRPr>
          </a:p>
          <a:p>
            <a:pPr marL="0" indent="0" eaLnBrk="1" hangingPunct="1">
              <a:spcBef>
                <a:spcPct val="0"/>
              </a:spcBef>
              <a:buNone/>
            </a:pPr>
            <a:endParaRPr lang="fr-FR" altLang="fr-FR" sz="2800" dirty="0"/>
          </a:p>
        </p:txBody>
      </p:sp>
      <p:pic>
        <p:nvPicPr>
          <p:cNvPr id="7" name="Image 6" descr="Une image contenant mètre&#10;&#10;Description générée automatiquement">
            <a:extLst>
              <a:ext uri="{FF2B5EF4-FFF2-40B4-BE49-F238E27FC236}">
                <a16:creationId xmlns:a16="http://schemas.microsoft.com/office/drawing/2014/main" id="{EBB978F0-8A31-044E-B5E3-E3F1CEEA4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4583" y="816117"/>
            <a:ext cx="2755900" cy="482600"/>
          </a:xfrm>
          <a:prstGeom prst="rect">
            <a:avLst/>
          </a:prstGeom>
        </p:spPr>
      </p:pic>
    </p:spTree>
    <p:extLst>
      <p:ext uri="{BB962C8B-B14F-4D97-AF65-F5344CB8AC3E}">
        <p14:creationId xmlns:p14="http://schemas.microsoft.com/office/powerpoint/2010/main" val="3576953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ZoneTexte 7"/>
          <p:cNvSpPr txBox="1">
            <a:spLocks noChangeArrowheads="1"/>
          </p:cNvSpPr>
          <p:nvPr/>
        </p:nvSpPr>
        <p:spPr bwMode="auto">
          <a:xfrm>
            <a:off x="99392" y="171873"/>
            <a:ext cx="8945216" cy="686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Pharmacologie générale</a:t>
            </a:r>
          </a:p>
          <a:p>
            <a:pPr marL="450850" indent="0" eaLnBrk="1" hangingPunct="1">
              <a:spcBef>
                <a:spcPts val="1200"/>
              </a:spcBef>
              <a:buNone/>
              <a:tabLst>
                <a:tab pos="3498850" algn="l"/>
              </a:tabLst>
            </a:pPr>
            <a:r>
              <a:rPr lang="fr-FR" altLang="fr-FR" sz="1800" b="1" dirty="0"/>
              <a:t>S1 - 6 ECTS </a:t>
            </a:r>
            <a:r>
              <a:rPr lang="fr-FR" altLang="fr-FR" sz="1800" dirty="0"/>
              <a:t>(Vendredi après-midi)</a:t>
            </a:r>
          </a:p>
          <a:p>
            <a:pPr marL="715963" indent="0" eaLnBrk="1" hangingPunct="1">
              <a:buNone/>
            </a:pPr>
            <a:r>
              <a:rPr lang="fr-FR" altLang="fr-FR" sz="1800" b="1" dirty="0">
                <a:solidFill>
                  <a:srgbClr val="FF0000"/>
                </a:solidFill>
              </a:rPr>
              <a:t>Cursus médecine à partir du DFGSM 2</a:t>
            </a:r>
          </a:p>
          <a:p>
            <a:pPr marL="715963" indent="0" eaLnBrk="1" hangingPunct="1">
              <a:spcBef>
                <a:spcPts val="0"/>
              </a:spcBef>
              <a:buNone/>
            </a:pPr>
            <a:r>
              <a:rPr lang="fr-FR" altLang="fr-FR" sz="1800" b="1" dirty="0">
                <a:solidFill>
                  <a:srgbClr val="FF0000"/>
                </a:solidFill>
              </a:rPr>
              <a:t>Cursus maïeutique </a:t>
            </a:r>
            <a:r>
              <a:rPr lang="fr-FR" altLang="fr-FR" sz="1800" b="1" dirty="0" err="1">
                <a:solidFill>
                  <a:srgbClr val="FF0000"/>
                </a:solidFill>
              </a:rPr>
              <a:t>DFGSMa</a:t>
            </a:r>
            <a:r>
              <a:rPr lang="fr-FR" altLang="fr-FR" sz="1800" b="1" dirty="0">
                <a:solidFill>
                  <a:srgbClr val="FF0000"/>
                </a:solidFill>
              </a:rPr>
              <a:t> 2, </a:t>
            </a:r>
            <a:r>
              <a:rPr lang="fr-FR" altLang="fr-FR" sz="1800" b="1" dirty="0" err="1">
                <a:solidFill>
                  <a:srgbClr val="FF0000"/>
                </a:solidFill>
              </a:rPr>
              <a:t>DFASMa</a:t>
            </a:r>
            <a:r>
              <a:rPr lang="fr-FR" altLang="fr-FR" sz="1800" b="1" dirty="0">
                <a:solidFill>
                  <a:srgbClr val="FF0000"/>
                </a:solidFill>
              </a:rPr>
              <a:t> 1 et 2</a:t>
            </a:r>
          </a:p>
          <a:p>
            <a:pPr marL="715963" indent="0" eaLnBrk="1" hangingPunct="1">
              <a:spcBef>
                <a:spcPts val="600"/>
              </a:spcBef>
              <a:buNone/>
              <a:tabLst>
                <a:tab pos="3498850" algn="l"/>
              </a:tabLst>
            </a:pPr>
            <a:r>
              <a:rPr lang="fr-FR" altLang="fr-FR" sz="1800" b="1" dirty="0">
                <a:solidFill>
                  <a:srgbClr val="0070C0"/>
                </a:solidFill>
              </a:rPr>
              <a:t>Responsable : </a:t>
            </a:r>
            <a:r>
              <a:rPr lang="fr-FR" altLang="fr-FR" sz="1800" dirty="0"/>
              <a:t>Anne Briançon-</a:t>
            </a:r>
            <a:r>
              <a:rPr lang="fr-FR" altLang="fr-FR" sz="1800" dirty="0" err="1"/>
              <a:t>Marjollet</a:t>
            </a:r>
            <a:r>
              <a:rPr lang="fr-FR" altLang="fr-FR" sz="1800" dirty="0"/>
              <a:t> (</a:t>
            </a:r>
            <a:r>
              <a:rPr lang="fr-FR" altLang="fr-FR" sz="1800" dirty="0">
                <a:hlinkClick r:id="rId2"/>
              </a:rPr>
              <a:t>anne.briancon@univ-grenoble-alpes.fr</a:t>
            </a:r>
            <a:r>
              <a:rPr lang="fr-FR" altLang="fr-FR" sz="1800" dirty="0"/>
              <a:t>)</a:t>
            </a:r>
          </a:p>
          <a:p>
            <a:pPr marL="715963" indent="0" eaLnBrk="1" hangingPunct="1">
              <a:spcBef>
                <a:spcPts val="600"/>
              </a:spcBef>
              <a:buNone/>
              <a:tabLst>
                <a:tab pos="3498850" algn="l"/>
              </a:tabLst>
            </a:pPr>
            <a:endParaRPr lang="fr-FR" altLang="fr-FR" sz="1800" dirty="0"/>
          </a:p>
          <a:p>
            <a:r>
              <a:rPr lang="fr-FR" sz="1800" b="1" dirty="0">
                <a:solidFill>
                  <a:schemeClr val="accent5"/>
                </a:solidFill>
                <a:latin typeface="MV Boli" pitchFamily="2" charset="0"/>
                <a:cs typeface="MV Boli" pitchFamily="2" charset="0"/>
              </a:rPr>
              <a:t>Objectifs:</a:t>
            </a:r>
          </a:p>
          <a:p>
            <a:pPr>
              <a:buFont typeface="Wingdings" pitchFamily="2" charset="2"/>
              <a:buChar char="ü"/>
            </a:pPr>
            <a:r>
              <a:rPr lang="fr-FR" sz="1800" dirty="0"/>
              <a:t> Acquisition de notions avancées de pharmacologie générale et clinique. </a:t>
            </a:r>
          </a:p>
          <a:p>
            <a:r>
              <a:rPr lang="fr-FR" sz="1800" dirty="0"/>
              <a:t>Exemples de thèmes : </a:t>
            </a:r>
            <a:r>
              <a:rPr lang="fr-FR" sz="1800" dirty="0" err="1"/>
              <a:t>réceptologie</a:t>
            </a:r>
            <a:r>
              <a:rPr lang="fr-FR" sz="1800" dirty="0"/>
              <a:t>, développement du médicament, interactions médicamenteuses, personnalisation des traitements pharmacologiques, médicaments et barrières (cutanée, placentaire, BHE)</a:t>
            </a:r>
          </a:p>
          <a:p>
            <a:pPr>
              <a:buFont typeface="Wingdings" pitchFamily="2" charset="2"/>
              <a:buChar char="ü"/>
            </a:pPr>
            <a:r>
              <a:rPr lang="fr-FR" sz="1800" dirty="0"/>
              <a:t> Lecture critique d’articles scientifiques en pharmacologie. </a:t>
            </a:r>
          </a:p>
          <a:p>
            <a:endParaRPr lang="fr-FR" sz="1800" dirty="0"/>
          </a:p>
          <a:p>
            <a:r>
              <a:rPr lang="fr-FR" sz="1800" b="1" dirty="0">
                <a:solidFill>
                  <a:schemeClr val="accent5"/>
                </a:solidFill>
                <a:latin typeface="MV Boli" pitchFamily="2" charset="0"/>
                <a:cs typeface="MV Boli" pitchFamily="2" charset="0"/>
              </a:rPr>
              <a:t>Organisation: </a:t>
            </a:r>
            <a:r>
              <a:rPr lang="fr-FR" sz="1800" dirty="0">
                <a:cs typeface="MV Boli" pitchFamily="2" charset="0"/>
              </a:rPr>
              <a:t>les vendredis après midis</a:t>
            </a:r>
          </a:p>
          <a:p>
            <a:pPr>
              <a:buFont typeface="Wingdings" pitchFamily="2" charset="2"/>
              <a:buChar char="Ø"/>
            </a:pPr>
            <a:r>
              <a:rPr lang="fr-FR" sz="1800" dirty="0"/>
              <a:t>Cours de 14h à 16h</a:t>
            </a:r>
          </a:p>
          <a:p>
            <a:pPr>
              <a:buFont typeface="Wingdings" pitchFamily="2" charset="2"/>
              <a:buChar char="Ø"/>
            </a:pPr>
            <a:r>
              <a:rPr lang="fr-FR" sz="1800" dirty="0"/>
              <a:t>TD de 16h à 18h</a:t>
            </a:r>
          </a:p>
          <a:p>
            <a:pPr lvl="1"/>
            <a:r>
              <a:rPr lang="fr-FR" sz="1800" b="1" dirty="0">
                <a:solidFill>
                  <a:schemeClr val="accent5"/>
                </a:solidFill>
              </a:rPr>
              <a:t>Résumés écrits </a:t>
            </a:r>
            <a:r>
              <a:rPr lang="fr-FR" sz="1800" dirty="0"/>
              <a:t>d’articles scientifiques</a:t>
            </a:r>
          </a:p>
          <a:p>
            <a:pPr lvl="1"/>
            <a:r>
              <a:rPr lang="fr-FR" sz="1800" b="1" dirty="0">
                <a:solidFill>
                  <a:schemeClr val="accent5"/>
                </a:solidFill>
              </a:rPr>
              <a:t>Exposés oraux </a:t>
            </a:r>
            <a:r>
              <a:rPr lang="fr-FR" sz="1800" dirty="0"/>
              <a:t>de présentation d’articles</a:t>
            </a:r>
          </a:p>
          <a:p>
            <a:pPr lvl="1"/>
            <a:r>
              <a:rPr lang="fr-FR" sz="1800" dirty="0"/>
              <a:t>Travail en </a:t>
            </a:r>
            <a:r>
              <a:rPr lang="fr-FR" sz="1800" dirty="0" err="1"/>
              <a:t>binome</a:t>
            </a:r>
            <a:r>
              <a:rPr lang="fr-FR" sz="1800" dirty="0"/>
              <a:t>/</a:t>
            </a:r>
            <a:r>
              <a:rPr lang="fr-FR" sz="1800" dirty="0" err="1"/>
              <a:t>trinome</a:t>
            </a:r>
            <a:endParaRPr lang="fr-FR" sz="1800" dirty="0"/>
          </a:p>
          <a:p>
            <a:pPr marL="715963" indent="0" eaLnBrk="1" hangingPunct="1">
              <a:spcBef>
                <a:spcPts val="600"/>
              </a:spcBef>
              <a:buNone/>
              <a:tabLst>
                <a:tab pos="3498850" algn="l"/>
              </a:tabLst>
            </a:pPr>
            <a:endParaRPr lang="fr-FR" altLang="fr-FR" sz="1600" dirty="0"/>
          </a:p>
        </p:txBody>
      </p:sp>
    </p:spTree>
    <p:extLst>
      <p:ext uri="{BB962C8B-B14F-4D97-AF65-F5344CB8AC3E}">
        <p14:creationId xmlns:p14="http://schemas.microsoft.com/office/powerpoint/2010/main" val="2918186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ZoneTexte 7"/>
          <p:cNvSpPr txBox="1">
            <a:spLocks noChangeArrowheads="1"/>
          </p:cNvSpPr>
          <p:nvPr/>
        </p:nvSpPr>
        <p:spPr bwMode="auto">
          <a:xfrm>
            <a:off x="0" y="180000"/>
            <a:ext cx="9143999" cy="683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Infertilité et AMP, notions de base pour la pratique et la recherche </a:t>
            </a:r>
          </a:p>
          <a:p>
            <a:pPr marL="542925" indent="0" eaLnBrk="1" hangingPunct="1">
              <a:spcBef>
                <a:spcPts val="1200"/>
              </a:spcBef>
              <a:buNone/>
              <a:tabLst>
                <a:tab pos="3856038" algn="l"/>
              </a:tabLst>
            </a:pPr>
            <a:r>
              <a:rPr lang="fr-FR" altLang="fr-FR" sz="2400" b="1" dirty="0"/>
              <a:t>S1 - 6 ECTS </a:t>
            </a:r>
            <a:r>
              <a:rPr lang="fr-FR" altLang="fr-FR" sz="2000" dirty="0"/>
              <a:t>(Jeudi après-midi)</a:t>
            </a:r>
          </a:p>
          <a:p>
            <a:pPr marL="715963" indent="0" eaLnBrk="1" hangingPunct="1">
              <a:buNone/>
            </a:pPr>
            <a:r>
              <a:rPr lang="fr-FR" altLang="fr-FR" sz="2000" b="1" dirty="0">
                <a:solidFill>
                  <a:srgbClr val="FF0000"/>
                </a:solidFill>
              </a:rPr>
              <a:t>Cursus médecine à partir du DFGSM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600"/>
              </a:spcBef>
              <a:buNone/>
              <a:tabLst>
                <a:tab pos="3856038" algn="l"/>
              </a:tabLst>
            </a:pPr>
            <a:r>
              <a:rPr lang="fr-FR" altLang="fr-FR" sz="2000" b="1" dirty="0">
                <a:solidFill>
                  <a:srgbClr val="0070C0"/>
                </a:solidFill>
              </a:rPr>
              <a:t>Responsable : </a:t>
            </a:r>
            <a:r>
              <a:rPr lang="fr-FR" altLang="fr-FR" sz="2000" dirty="0"/>
              <a:t>Sylviane </a:t>
            </a:r>
            <a:r>
              <a:rPr lang="fr-FR" altLang="fr-FR" sz="2000" dirty="0" err="1"/>
              <a:t>Hennebicq</a:t>
            </a:r>
            <a:r>
              <a:rPr lang="fr-FR" altLang="fr-FR" sz="2000" dirty="0"/>
              <a:t> </a:t>
            </a:r>
            <a:r>
              <a:rPr lang="fr-FR" altLang="fr-FR" sz="1600" dirty="0"/>
              <a:t>(sylviane.hennebicq@univ-grenoble-alpes.fr)</a:t>
            </a:r>
          </a:p>
          <a:p>
            <a:pPr marL="981075" eaLnBrk="1" hangingPunct="1">
              <a:spcBef>
                <a:spcPts val="600"/>
              </a:spcBef>
              <a:buFontTx/>
              <a:buNone/>
            </a:pPr>
            <a:r>
              <a:rPr lang="fr-FR" altLang="fr-FR" sz="2000" b="1" dirty="0">
                <a:solidFill>
                  <a:srgbClr val="0070C0"/>
                </a:solidFill>
              </a:rPr>
              <a:t>Equipe pédagogique : </a:t>
            </a:r>
            <a:r>
              <a:rPr lang="fr-FR" altLang="fr-FR" sz="1600" dirty="0">
                <a:cs typeface="Arial" panose="020B0604020202020204" pitchFamily="34" charset="0"/>
              </a:rPr>
              <a:t>Enseignants de Médecine, Pharmacie, Droit, Psychologie</a:t>
            </a:r>
          </a:p>
          <a:p>
            <a:pPr marL="981075" eaLnBrk="1" hangingPunct="1">
              <a:spcBef>
                <a:spcPts val="600"/>
              </a:spcBef>
              <a:buFontTx/>
              <a:buNone/>
            </a:pPr>
            <a:r>
              <a:rPr lang="fr-FR" altLang="fr-FR" sz="2000" b="1" dirty="0" err="1">
                <a:solidFill>
                  <a:srgbClr val="0070C0"/>
                </a:solidFill>
              </a:rPr>
              <a:t>Pré-requis</a:t>
            </a:r>
            <a:r>
              <a:rPr lang="fr-FR" altLang="fr-FR" sz="2000" b="1" dirty="0">
                <a:solidFill>
                  <a:srgbClr val="0070C0"/>
                </a:solidFill>
              </a:rPr>
              <a:t> : </a:t>
            </a:r>
            <a:r>
              <a:rPr lang="fr-FR" altLang="fr-FR" sz="1600" dirty="0">
                <a:cs typeface="Arial" panose="020B0604020202020204" pitchFamily="34" charset="0"/>
              </a:rPr>
              <a:t>notions de gamétogenèse, développement embryonnaire, techniques de biologie cellulaire, bases de statistique</a:t>
            </a:r>
          </a:p>
          <a:p>
            <a:pPr marL="981075" eaLnBrk="1" hangingPunct="1">
              <a:spcBef>
                <a:spcPts val="600"/>
              </a:spcBef>
              <a:buFontTx/>
              <a:buNone/>
            </a:pPr>
            <a:r>
              <a:rPr lang="fr-FR" altLang="fr-FR" sz="2000" b="1" dirty="0">
                <a:solidFill>
                  <a:srgbClr val="0070C0"/>
                </a:solidFill>
              </a:rPr>
              <a:t>Etudiants : </a:t>
            </a:r>
            <a:r>
              <a:rPr lang="fr-FR" altLang="fr-FR" sz="1600" dirty="0">
                <a:cs typeface="Arial" panose="020B0604020202020204" pitchFamily="34" charset="0"/>
              </a:rPr>
              <a:t>M1 SMB, M1 double cursus médecine et maïeutique à partir du DFGSM2 et DFGSMa2 (maximum 30 étudiants)</a:t>
            </a:r>
          </a:p>
          <a:p>
            <a:pPr marL="981075" eaLnBrk="1" hangingPunct="1">
              <a:spcBef>
                <a:spcPts val="600"/>
              </a:spcBef>
              <a:buFontTx/>
              <a:buNone/>
            </a:pPr>
            <a:r>
              <a:rPr lang="fr-FR" altLang="fr-FR" sz="2000" b="1" dirty="0">
                <a:solidFill>
                  <a:srgbClr val="0070C0"/>
                </a:solidFill>
              </a:rPr>
              <a:t>Modalités d’enseignement : </a:t>
            </a:r>
            <a:r>
              <a:rPr lang="fr-FR" altLang="fr-FR" sz="1600" dirty="0">
                <a:cs typeface="Arial" panose="020B0604020202020204" pitchFamily="34" charset="0"/>
              </a:rPr>
              <a:t>CM -TD : 28h ; Travail en groupe : environ 10h ; Présentations d’articles scientifiques : 4h ; cours le jeudi après midi au semestre 1</a:t>
            </a:r>
          </a:p>
          <a:p>
            <a:pPr marL="981075" eaLnBrk="1" hangingPunct="1">
              <a:spcBef>
                <a:spcPts val="600"/>
              </a:spcBef>
              <a:buFontTx/>
              <a:buNone/>
            </a:pPr>
            <a:r>
              <a:rPr lang="fr-FR" altLang="fr-FR" sz="2000" b="1" dirty="0">
                <a:solidFill>
                  <a:srgbClr val="0070C0"/>
                </a:solidFill>
              </a:rPr>
              <a:t>Contrôle des connaissances :</a:t>
            </a:r>
          </a:p>
          <a:p>
            <a:pPr marL="901700" indent="0" eaLnBrk="1" hangingPunct="1">
              <a:spcBef>
                <a:spcPct val="0"/>
              </a:spcBef>
              <a:buFontTx/>
              <a:buNone/>
            </a:pPr>
            <a:r>
              <a:rPr lang="fr-FR" altLang="fr-FR" sz="1600" i="1" u="sng" dirty="0"/>
              <a:t>Contrôle continu</a:t>
            </a:r>
            <a:r>
              <a:rPr lang="fr-FR" altLang="fr-FR" sz="1600" dirty="0"/>
              <a:t>  : analyses d’articles et/ou élaboration d’un protocole expérimental</a:t>
            </a:r>
          </a:p>
          <a:p>
            <a:pPr lvl="1" eaLnBrk="1" hangingPunct="1">
              <a:spcBef>
                <a:spcPct val="0"/>
              </a:spcBef>
              <a:buFontTx/>
              <a:buNone/>
            </a:pPr>
            <a:r>
              <a:rPr lang="fr-FR" altLang="fr-FR" sz="1600" i="1" dirty="0">
                <a:solidFill>
                  <a:schemeClr val="accent2"/>
                </a:solidFill>
              </a:rPr>
              <a:t>				</a:t>
            </a:r>
            <a:r>
              <a:rPr lang="fr-FR" altLang="fr-FR" sz="1600" i="1" dirty="0">
                <a:solidFill>
                  <a:srgbClr val="009999"/>
                </a:solidFill>
              </a:rPr>
              <a:t>Présentation orale</a:t>
            </a:r>
          </a:p>
          <a:p>
            <a:pPr marL="901700" lvl="1" indent="0" eaLnBrk="1" hangingPunct="1">
              <a:spcBef>
                <a:spcPct val="0"/>
              </a:spcBef>
              <a:buFontTx/>
              <a:buNone/>
            </a:pPr>
            <a:r>
              <a:rPr lang="fr-FR" altLang="fr-FR" sz="1600" i="1" u="sng" dirty="0"/>
              <a:t>Contrôle terminal</a:t>
            </a:r>
            <a:r>
              <a:rPr lang="fr-FR" altLang="fr-FR" sz="1600" dirty="0"/>
              <a:t> : évaluation écrite sur plateforme numérique </a:t>
            </a:r>
          </a:p>
          <a:p>
            <a:pPr lvl="1" eaLnBrk="1" hangingPunct="1">
              <a:spcBef>
                <a:spcPct val="0"/>
              </a:spcBef>
              <a:buFontTx/>
              <a:buNone/>
            </a:pPr>
            <a:r>
              <a:rPr lang="fr-FR" altLang="fr-FR" sz="1600" dirty="0"/>
              <a:t>                                         </a:t>
            </a:r>
            <a:r>
              <a:rPr lang="fr-FR" altLang="fr-FR" sz="1600" dirty="0">
                <a:solidFill>
                  <a:srgbClr val="009999"/>
                </a:solidFill>
              </a:rPr>
              <a:t>QRM et/ou questions courtes et/ou analyse d’article</a:t>
            </a:r>
            <a:endParaRPr lang="fr-FR" altLang="fr-FR" sz="2000" b="1" dirty="0">
              <a:solidFill>
                <a:srgbClr val="0070C0"/>
              </a:solidFill>
            </a:endParaRPr>
          </a:p>
          <a:p>
            <a:pPr marL="715963" indent="0" eaLnBrk="1" hangingPunct="1">
              <a:spcBef>
                <a:spcPts val="1200"/>
              </a:spcBef>
              <a:buNone/>
            </a:pPr>
            <a:endParaRPr lang="fr-FR" altLang="fr-FR" sz="2400" dirty="0"/>
          </a:p>
        </p:txBody>
      </p:sp>
    </p:spTree>
    <p:extLst>
      <p:ext uri="{BB962C8B-B14F-4D97-AF65-F5344CB8AC3E}">
        <p14:creationId xmlns:p14="http://schemas.microsoft.com/office/powerpoint/2010/main" val="189429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152400" y="1524000"/>
            <a:ext cx="89154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rgbClr val="0070C0"/>
                </a:solidFill>
              </a:rPr>
              <a:t>Objectifs  </a:t>
            </a:r>
          </a:p>
          <a:p>
            <a:pPr lvl="1" eaLnBrk="1" hangingPunct="1">
              <a:spcBef>
                <a:spcPct val="0"/>
              </a:spcBef>
              <a:buFontTx/>
              <a:buNone/>
            </a:pPr>
            <a:r>
              <a:rPr lang="fr-FR" altLang="fr-FR" sz="1800" dirty="0"/>
              <a:t>Comprendre les principes physiopathologique de la fertilité féminine et masculine.</a:t>
            </a:r>
          </a:p>
          <a:p>
            <a:pPr lvl="1" eaLnBrk="1" hangingPunct="1">
              <a:spcBef>
                <a:spcPct val="0"/>
              </a:spcBef>
              <a:buFontTx/>
              <a:buNone/>
            </a:pPr>
            <a:r>
              <a:rPr lang="fr-FR" altLang="fr-FR" sz="1800" dirty="0"/>
              <a:t>Comprendre comment articuler une démarche de recherche en fertilité</a:t>
            </a:r>
          </a:p>
        </p:txBody>
      </p:sp>
      <p:sp>
        <p:nvSpPr>
          <p:cNvPr id="3077" name="Rectangle 19"/>
          <p:cNvSpPr>
            <a:spLocks noChangeArrowheads="1"/>
          </p:cNvSpPr>
          <p:nvPr/>
        </p:nvSpPr>
        <p:spPr bwMode="auto">
          <a:xfrm>
            <a:off x="250825" y="2852738"/>
            <a:ext cx="2100263"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78" name="Rectangle 21"/>
          <p:cNvSpPr>
            <a:spLocks noChangeArrowheads="1"/>
          </p:cNvSpPr>
          <p:nvPr/>
        </p:nvSpPr>
        <p:spPr bwMode="auto">
          <a:xfrm>
            <a:off x="2420938" y="2852738"/>
            <a:ext cx="2100262"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79" name="Rectangle 22"/>
          <p:cNvSpPr>
            <a:spLocks noChangeArrowheads="1"/>
          </p:cNvSpPr>
          <p:nvPr/>
        </p:nvSpPr>
        <p:spPr bwMode="auto">
          <a:xfrm>
            <a:off x="2427288" y="4830763"/>
            <a:ext cx="2100262"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80" name="Rectangle 24"/>
          <p:cNvSpPr>
            <a:spLocks noChangeArrowheads="1"/>
          </p:cNvSpPr>
          <p:nvPr/>
        </p:nvSpPr>
        <p:spPr bwMode="auto">
          <a:xfrm>
            <a:off x="4591050" y="4830763"/>
            <a:ext cx="2100263"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81" name="Rectangle 26"/>
          <p:cNvSpPr>
            <a:spLocks noChangeArrowheads="1"/>
          </p:cNvSpPr>
          <p:nvPr/>
        </p:nvSpPr>
        <p:spPr bwMode="auto">
          <a:xfrm>
            <a:off x="6761163" y="4830763"/>
            <a:ext cx="2100262"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82" name="Text Box 30"/>
          <p:cNvSpPr txBox="1">
            <a:spLocks noChangeArrowheads="1"/>
          </p:cNvSpPr>
          <p:nvPr/>
        </p:nvSpPr>
        <p:spPr bwMode="auto">
          <a:xfrm>
            <a:off x="4610100" y="4876800"/>
            <a:ext cx="20812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AMP avec tiers donneur et réflexions éthiques</a:t>
            </a:r>
          </a:p>
        </p:txBody>
      </p:sp>
      <p:sp>
        <p:nvSpPr>
          <p:cNvPr id="3083" name="Text Box 31"/>
          <p:cNvSpPr txBox="1">
            <a:spLocks noChangeArrowheads="1"/>
          </p:cNvSpPr>
          <p:nvPr/>
        </p:nvSpPr>
        <p:spPr bwMode="auto">
          <a:xfrm>
            <a:off x="6781800" y="4876800"/>
            <a:ext cx="20574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Mini-colloque et présentations d’articles</a:t>
            </a:r>
          </a:p>
        </p:txBody>
      </p:sp>
      <p:sp>
        <p:nvSpPr>
          <p:cNvPr id="3084" name="Rectangle 32"/>
          <p:cNvSpPr>
            <a:spLocks noChangeArrowheads="1"/>
          </p:cNvSpPr>
          <p:nvPr/>
        </p:nvSpPr>
        <p:spPr bwMode="auto">
          <a:xfrm>
            <a:off x="152400" y="2419922"/>
            <a:ext cx="16097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rgbClr val="0070C0"/>
                </a:solidFill>
              </a:rPr>
              <a:t>Programme</a:t>
            </a:r>
          </a:p>
        </p:txBody>
      </p:sp>
      <p:sp>
        <p:nvSpPr>
          <p:cNvPr id="3085" name="Text Box 33"/>
          <p:cNvSpPr txBox="1">
            <a:spLocks noChangeArrowheads="1"/>
          </p:cNvSpPr>
          <p:nvPr/>
        </p:nvSpPr>
        <p:spPr bwMode="auto">
          <a:xfrm>
            <a:off x="615950" y="3425825"/>
            <a:ext cx="1265238"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P. Hoffmann </a:t>
            </a:r>
          </a:p>
        </p:txBody>
      </p:sp>
      <p:sp>
        <p:nvSpPr>
          <p:cNvPr id="3086" name="Text Box 34"/>
          <p:cNvSpPr txBox="1">
            <a:spLocks noChangeArrowheads="1"/>
          </p:cNvSpPr>
          <p:nvPr/>
        </p:nvSpPr>
        <p:spPr bwMode="auto">
          <a:xfrm>
            <a:off x="2819400" y="3349625"/>
            <a:ext cx="13176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S. Hennebicq</a:t>
            </a:r>
          </a:p>
        </p:txBody>
      </p:sp>
      <p:sp>
        <p:nvSpPr>
          <p:cNvPr id="3087" name="Text Box 37"/>
          <p:cNvSpPr txBox="1">
            <a:spLocks noChangeArrowheads="1"/>
          </p:cNvSpPr>
          <p:nvPr/>
        </p:nvSpPr>
        <p:spPr bwMode="auto">
          <a:xfrm>
            <a:off x="2797175" y="5334000"/>
            <a:ext cx="13176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S. Hennebicq</a:t>
            </a:r>
          </a:p>
        </p:txBody>
      </p:sp>
      <p:sp>
        <p:nvSpPr>
          <p:cNvPr id="3088" name="Text Box 38"/>
          <p:cNvSpPr txBox="1">
            <a:spLocks noChangeArrowheads="1"/>
          </p:cNvSpPr>
          <p:nvPr/>
        </p:nvSpPr>
        <p:spPr bwMode="auto">
          <a:xfrm>
            <a:off x="4859338" y="5273675"/>
            <a:ext cx="1779587"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S. Hennebicq</a:t>
            </a:r>
          </a:p>
          <a:p>
            <a:pPr algn="ctr" eaLnBrk="1" hangingPunct="1">
              <a:spcBef>
                <a:spcPct val="0"/>
              </a:spcBef>
              <a:buFontTx/>
              <a:buNone/>
            </a:pPr>
            <a:r>
              <a:rPr lang="fr-FR" altLang="fr-FR" sz="1400" b="1">
                <a:solidFill>
                  <a:srgbClr val="009999"/>
                </a:solidFill>
              </a:rPr>
              <a:t>&amp; MA De Pourtales</a:t>
            </a:r>
          </a:p>
        </p:txBody>
      </p:sp>
      <p:pic>
        <p:nvPicPr>
          <p:cNvPr id="3089" name="Picture 42" descr="ovaire_fem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86200"/>
            <a:ext cx="1371600"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0" name="Picture 44" descr="ANd9GcQyNAarjxutqwzdy5cPnCimeZ9SXZLfTk1jCDnNn96aQcAEjYlz_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9388" y="5638800"/>
            <a:ext cx="1547812"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AutoShape 52" descr="9k="/>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092" name="AutoShape 54" descr="9k="/>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pic>
        <p:nvPicPr>
          <p:cNvPr id="3093" name="Picture 62" descr="grossesse_trip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5791200"/>
            <a:ext cx="12001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4" name="Text Box 30"/>
          <p:cNvSpPr txBox="1">
            <a:spLocks noChangeArrowheads="1"/>
          </p:cNvSpPr>
          <p:nvPr/>
        </p:nvSpPr>
        <p:spPr bwMode="auto">
          <a:xfrm>
            <a:off x="2446338" y="4865688"/>
            <a:ext cx="208121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Techniques d’AMP et analyse de données</a:t>
            </a:r>
          </a:p>
        </p:txBody>
      </p:sp>
      <p:grpSp>
        <p:nvGrpSpPr>
          <p:cNvPr id="3095" name="Groupe 1"/>
          <p:cNvGrpSpPr>
            <a:grpSpLocks/>
          </p:cNvGrpSpPr>
          <p:nvPr/>
        </p:nvGrpSpPr>
        <p:grpSpPr bwMode="auto">
          <a:xfrm>
            <a:off x="254000" y="4832350"/>
            <a:ext cx="2114550" cy="1908175"/>
            <a:chOff x="4591050" y="2852738"/>
            <a:chExt cx="2114550" cy="1908175"/>
          </a:xfrm>
        </p:grpSpPr>
        <p:sp>
          <p:nvSpPr>
            <p:cNvPr id="3110" name="Rectangle 23"/>
            <p:cNvSpPr>
              <a:spLocks noChangeArrowheads="1"/>
            </p:cNvSpPr>
            <p:nvPr/>
          </p:nvSpPr>
          <p:spPr bwMode="auto">
            <a:xfrm>
              <a:off x="4591050" y="2852738"/>
              <a:ext cx="2100263"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111" name="Text Box 35"/>
            <p:cNvSpPr txBox="1">
              <a:spLocks noChangeArrowheads="1"/>
            </p:cNvSpPr>
            <p:nvPr/>
          </p:nvSpPr>
          <p:spPr bwMode="auto">
            <a:xfrm>
              <a:off x="5029200" y="3292475"/>
              <a:ext cx="12954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S Hennebicq &amp; ZE Kherraf</a:t>
              </a:r>
            </a:p>
          </p:txBody>
        </p:sp>
        <p:sp>
          <p:nvSpPr>
            <p:cNvPr id="3112" name="Text Box 30"/>
            <p:cNvSpPr txBox="1">
              <a:spLocks noChangeArrowheads="1"/>
            </p:cNvSpPr>
            <p:nvPr/>
          </p:nvSpPr>
          <p:spPr bwMode="auto">
            <a:xfrm>
              <a:off x="4624388" y="2895600"/>
              <a:ext cx="20812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Azoospermie, de la clinique à la recherche</a:t>
              </a:r>
            </a:p>
          </p:txBody>
        </p:sp>
        <p:pic>
          <p:nvPicPr>
            <p:cNvPr id="3113" name="Imag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806825"/>
              <a:ext cx="1112838"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96" name="Text Box 30"/>
          <p:cNvSpPr txBox="1">
            <a:spLocks noChangeArrowheads="1"/>
          </p:cNvSpPr>
          <p:nvPr/>
        </p:nvSpPr>
        <p:spPr bwMode="auto">
          <a:xfrm>
            <a:off x="2452688" y="2895600"/>
            <a:ext cx="20812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Fonction testiculaire et aspects andrologiques</a:t>
            </a:r>
          </a:p>
        </p:txBody>
      </p:sp>
      <p:grpSp>
        <p:nvGrpSpPr>
          <p:cNvPr id="3097" name="Groupe 2"/>
          <p:cNvGrpSpPr>
            <a:grpSpLocks/>
          </p:cNvGrpSpPr>
          <p:nvPr/>
        </p:nvGrpSpPr>
        <p:grpSpPr bwMode="auto">
          <a:xfrm>
            <a:off x="6765925" y="2867025"/>
            <a:ext cx="2111375" cy="1908175"/>
            <a:chOff x="250825" y="4830763"/>
            <a:chExt cx="2111375" cy="1908175"/>
          </a:xfrm>
        </p:grpSpPr>
        <p:sp>
          <p:nvSpPr>
            <p:cNvPr id="3106" name="Rectangle 20"/>
            <p:cNvSpPr>
              <a:spLocks noChangeArrowheads="1"/>
            </p:cNvSpPr>
            <p:nvPr/>
          </p:nvSpPr>
          <p:spPr bwMode="auto">
            <a:xfrm>
              <a:off x="250825" y="4830763"/>
              <a:ext cx="2100263"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107" name="Text Box 40"/>
            <p:cNvSpPr txBox="1">
              <a:spLocks noChangeArrowheads="1"/>
            </p:cNvSpPr>
            <p:nvPr/>
          </p:nvSpPr>
          <p:spPr bwMode="auto">
            <a:xfrm>
              <a:off x="669925" y="5330825"/>
              <a:ext cx="131762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S. Hennebicq</a:t>
              </a:r>
            </a:p>
          </p:txBody>
        </p:sp>
        <p:pic>
          <p:nvPicPr>
            <p:cNvPr id="3108" name="Picture 60" descr="chimi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913" y="5664200"/>
              <a:ext cx="1487487"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9" name="Text Box 30"/>
            <p:cNvSpPr txBox="1">
              <a:spLocks noChangeArrowheads="1"/>
            </p:cNvSpPr>
            <p:nvPr/>
          </p:nvSpPr>
          <p:spPr bwMode="auto">
            <a:xfrm>
              <a:off x="280988" y="4876800"/>
              <a:ext cx="20812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Méthodologies en recherche</a:t>
              </a:r>
            </a:p>
          </p:txBody>
        </p:sp>
      </p:grpSp>
      <p:sp>
        <p:nvSpPr>
          <p:cNvPr id="3098" name="Text Box 30"/>
          <p:cNvSpPr txBox="1">
            <a:spLocks noChangeArrowheads="1"/>
          </p:cNvSpPr>
          <p:nvPr/>
        </p:nvSpPr>
        <p:spPr bwMode="auto">
          <a:xfrm>
            <a:off x="280988" y="2895600"/>
            <a:ext cx="20812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dirty="0"/>
              <a:t>Fonction ovarienne et traitements d’ovulation</a:t>
            </a:r>
          </a:p>
        </p:txBody>
      </p:sp>
      <p:grpSp>
        <p:nvGrpSpPr>
          <p:cNvPr id="3099" name="Groupe 3"/>
          <p:cNvGrpSpPr>
            <a:grpSpLocks/>
          </p:cNvGrpSpPr>
          <p:nvPr/>
        </p:nvGrpSpPr>
        <p:grpSpPr bwMode="auto">
          <a:xfrm>
            <a:off x="4572000" y="2852738"/>
            <a:ext cx="2101850" cy="1908175"/>
            <a:chOff x="6761163" y="2852738"/>
            <a:chExt cx="2101850" cy="1908175"/>
          </a:xfrm>
        </p:grpSpPr>
        <p:sp>
          <p:nvSpPr>
            <p:cNvPr id="3102" name="Rectangle 25"/>
            <p:cNvSpPr>
              <a:spLocks noChangeArrowheads="1"/>
            </p:cNvSpPr>
            <p:nvPr/>
          </p:nvSpPr>
          <p:spPr bwMode="auto">
            <a:xfrm>
              <a:off x="6761163" y="2852738"/>
              <a:ext cx="2100262" cy="19081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p>
          </p:txBody>
        </p:sp>
        <p:sp>
          <p:nvSpPr>
            <p:cNvPr id="3103" name="Text Box 36"/>
            <p:cNvSpPr txBox="1">
              <a:spLocks noChangeArrowheads="1"/>
            </p:cNvSpPr>
            <p:nvPr/>
          </p:nvSpPr>
          <p:spPr bwMode="auto">
            <a:xfrm>
              <a:off x="7194550" y="3425825"/>
              <a:ext cx="1217613"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400" b="1">
                  <a:solidFill>
                    <a:srgbClr val="009999"/>
                  </a:solidFill>
                </a:rPr>
                <a:t>P. Hoffmann</a:t>
              </a:r>
            </a:p>
          </p:txBody>
        </p:sp>
        <p:sp>
          <p:nvSpPr>
            <p:cNvPr id="3104" name="Text Box 30"/>
            <p:cNvSpPr txBox="1">
              <a:spLocks noChangeArrowheads="1"/>
            </p:cNvSpPr>
            <p:nvPr/>
          </p:nvSpPr>
          <p:spPr bwMode="auto">
            <a:xfrm>
              <a:off x="6781800" y="2895600"/>
              <a:ext cx="20812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Utérus, endomètre et implantation</a:t>
              </a:r>
            </a:p>
          </p:txBody>
        </p:sp>
        <p:pic>
          <p:nvPicPr>
            <p:cNvPr id="3105" name="Image 2"/>
            <p:cNvPicPr>
              <a:picLocks noChangeAspect="1"/>
            </p:cNvPicPr>
            <p:nvPr/>
          </p:nvPicPr>
          <p:blipFill>
            <a:blip r:embed="rId7">
              <a:extLst>
                <a:ext uri="{28A0092B-C50C-407E-A947-70E740481C1C}">
                  <a14:useLocalDpi xmlns:a14="http://schemas.microsoft.com/office/drawing/2010/main" val="0"/>
                </a:ext>
              </a:extLst>
            </a:blip>
            <a:srcRect l="32500" r="2003"/>
            <a:stretch>
              <a:fillRect/>
            </a:stretch>
          </p:blipFill>
          <p:spPr bwMode="auto">
            <a:xfrm>
              <a:off x="6858000" y="3770313"/>
              <a:ext cx="1981200"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00" name="Image 3"/>
          <p:cNvPicPr>
            <a:picLocks noChangeAspect="1"/>
          </p:cNvPicPr>
          <p:nvPr/>
        </p:nvPicPr>
        <p:blipFill>
          <a:blip r:embed="rId8">
            <a:extLst>
              <a:ext uri="{28A0092B-C50C-407E-A947-70E740481C1C}">
                <a14:useLocalDpi xmlns:a14="http://schemas.microsoft.com/office/drawing/2010/main" val="0"/>
              </a:ext>
            </a:extLst>
          </a:blip>
          <a:srcRect l="-3096" t="14352" r="3096" b="23140"/>
          <a:stretch>
            <a:fillRect/>
          </a:stretch>
        </p:blipFill>
        <p:spPr bwMode="auto">
          <a:xfrm>
            <a:off x="2749550" y="3733800"/>
            <a:ext cx="1455738"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1" name="Image 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46913" y="5457825"/>
            <a:ext cx="1563687"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ZoneTexte 7"/>
          <p:cNvSpPr txBox="1">
            <a:spLocks noChangeArrowheads="1"/>
          </p:cNvSpPr>
          <p:nvPr/>
        </p:nvSpPr>
        <p:spPr bwMode="auto">
          <a:xfrm>
            <a:off x="0" y="180000"/>
            <a:ext cx="914399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Infertilité et AMP, notions de base pour la pratique et la recherche (2)</a:t>
            </a:r>
          </a:p>
        </p:txBody>
      </p:sp>
    </p:spTree>
    <p:extLst>
      <p:ext uri="{BB962C8B-B14F-4D97-AF65-F5344CB8AC3E}">
        <p14:creationId xmlns:p14="http://schemas.microsoft.com/office/powerpoint/2010/main" val="2960396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6B745A5A-4263-4096-BC6F-7571F6F3A068}" type="slidenum">
              <a:rPr lang="fr-FR" smtClean="0"/>
              <a:t>13</a:t>
            </a:fld>
            <a:endParaRPr lang="fr-FR"/>
          </a:p>
        </p:txBody>
      </p:sp>
      <p:sp>
        <p:nvSpPr>
          <p:cNvPr id="3" name="ZoneTexte 7"/>
          <p:cNvSpPr txBox="1">
            <a:spLocks noChangeArrowheads="1"/>
          </p:cNvSpPr>
          <p:nvPr/>
        </p:nvSpPr>
        <p:spPr bwMode="auto">
          <a:xfrm>
            <a:off x="0" y="180000"/>
            <a:ext cx="9143999"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en-US" altLang="fr-FR" sz="2400" b="1" dirty="0">
                <a:solidFill>
                  <a:srgbClr val="0070C0"/>
                </a:solidFill>
              </a:rPr>
              <a:t>Cancer disease, experimental and therapeutic approaches</a:t>
            </a:r>
          </a:p>
          <a:p>
            <a:pPr marL="715963" indent="0" eaLnBrk="1" hangingPunct="1">
              <a:spcBef>
                <a:spcPts val="1200"/>
              </a:spcBef>
              <a:buNone/>
              <a:tabLst>
                <a:tab pos="6904038" algn="l"/>
              </a:tabLst>
            </a:pPr>
            <a:r>
              <a:rPr lang="fr-FR" altLang="fr-FR" sz="2400" b="1" dirty="0"/>
              <a:t>S1 - 6 ECTS </a:t>
            </a:r>
            <a:r>
              <a:rPr lang="fr-FR" altLang="fr-FR" sz="2000" dirty="0"/>
              <a:t>(Jeudi après-midi) 	</a:t>
            </a:r>
            <a:r>
              <a:rPr lang="fr-FR" altLang="fr-FR" sz="2000" b="1" dirty="0">
                <a:solidFill>
                  <a:srgbClr val="FF0000"/>
                </a:solidFill>
              </a:rPr>
              <a:t>UE en anglais</a:t>
            </a:r>
            <a:endParaRPr lang="fr-FR" altLang="fr-FR" sz="2000" dirty="0"/>
          </a:p>
        </p:txBody>
      </p:sp>
      <p:sp>
        <p:nvSpPr>
          <p:cNvPr id="4" name="Rectangle 8"/>
          <p:cNvSpPr>
            <a:spLocks noChangeArrowheads="1"/>
          </p:cNvSpPr>
          <p:nvPr/>
        </p:nvSpPr>
        <p:spPr bwMode="auto">
          <a:xfrm>
            <a:off x="245477" y="1094821"/>
            <a:ext cx="8898521" cy="572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357188" eaLnBrk="1" hangingPunct="1">
              <a:spcBef>
                <a:spcPts val="600"/>
              </a:spcBef>
              <a:buNone/>
              <a:tabLst>
                <a:tab pos="6732588" algn="l"/>
              </a:tabLst>
            </a:pPr>
            <a:r>
              <a:rPr lang="fr-FR" altLang="fr-FR" sz="2000" b="1" dirty="0">
                <a:solidFill>
                  <a:srgbClr val="FF0000"/>
                </a:solidFill>
              </a:rPr>
              <a:t>Cursus médecine à partir du DFGSM 3 	(UE M2 bio)</a:t>
            </a:r>
          </a:p>
          <a:p>
            <a:pPr marL="357188" eaLnBrk="1" hangingPunct="1">
              <a:spcBef>
                <a:spcPts val="0"/>
              </a:spcBef>
              <a:buNone/>
              <a:tabLst>
                <a:tab pos="6732588" algn="l"/>
              </a:tabLst>
            </a:pPr>
            <a:r>
              <a:rPr lang="fr-FR" altLang="fr-FR" sz="2000" b="1" dirty="0">
                <a:solidFill>
                  <a:srgbClr val="FF0000"/>
                </a:solidFill>
              </a:rPr>
              <a:t>Cursus maïeutique à partir du </a:t>
            </a:r>
            <a:r>
              <a:rPr lang="fr-FR" altLang="fr-FR" sz="2000" b="1" dirty="0" err="1">
                <a:solidFill>
                  <a:srgbClr val="FF0000"/>
                </a:solidFill>
              </a:rPr>
              <a:t>DFASMa</a:t>
            </a:r>
            <a:r>
              <a:rPr lang="fr-FR" altLang="fr-FR" sz="2000" b="1" dirty="0">
                <a:solidFill>
                  <a:srgbClr val="FF0000"/>
                </a:solidFill>
              </a:rPr>
              <a:t> 1 et 2</a:t>
            </a:r>
          </a:p>
          <a:p>
            <a:pPr marL="357188" eaLnBrk="1" hangingPunct="1">
              <a:spcBef>
                <a:spcPts val="600"/>
              </a:spcBef>
              <a:buNone/>
              <a:tabLst>
                <a:tab pos="6732588" algn="l"/>
              </a:tabLst>
            </a:pPr>
            <a:r>
              <a:rPr lang="fr-FR" altLang="fr-FR" sz="2000" b="1" dirty="0">
                <a:solidFill>
                  <a:srgbClr val="0070C0"/>
                </a:solidFill>
                <a:cs typeface="Arial" panose="020B0604020202020204" pitchFamily="34" charset="0"/>
              </a:rPr>
              <a:t>Responsable : </a:t>
            </a:r>
            <a:r>
              <a:rPr lang="en-GB" altLang="fr-FR" sz="2000" dirty="0">
                <a:cs typeface="Arial" panose="020B0604020202020204" pitchFamily="34" charset="0"/>
              </a:rPr>
              <a:t>Claire Rome </a:t>
            </a:r>
            <a:r>
              <a:rPr lang="en-GB" altLang="fr-FR" sz="1800" dirty="0">
                <a:cs typeface="Arial" panose="020B0604020202020204" pitchFamily="34" charset="0"/>
              </a:rPr>
              <a:t>(claire.rome@univ-grenoble-alpes.fr)</a:t>
            </a:r>
            <a:endParaRPr lang="fr-FR" altLang="fr-FR" sz="1800" dirty="0">
              <a:cs typeface="Arial" panose="020B0604020202020204" pitchFamily="34" charset="0"/>
            </a:endParaRPr>
          </a:p>
          <a:p>
            <a:pPr marL="357188" eaLnBrk="1" hangingPunct="1">
              <a:spcBef>
                <a:spcPts val="600"/>
              </a:spcBef>
              <a:buNone/>
            </a:pPr>
            <a:r>
              <a:rPr lang="fr-FR" altLang="fr-FR" sz="2000" b="1" dirty="0">
                <a:solidFill>
                  <a:srgbClr val="0070C0"/>
                </a:solidFill>
              </a:rPr>
              <a:t>Objectif pédagogique :</a:t>
            </a:r>
          </a:p>
          <a:p>
            <a:pPr marL="542925" defTabSz="449263">
              <a:lnSpc>
                <a:spcPct val="95000"/>
              </a:lnSpc>
              <a:buClr>
                <a:srgbClr val="0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altLang="fr-FR" sz="1800" dirty="0" err="1">
                <a:cs typeface="Arial" panose="020B0604020202020204" pitchFamily="34" charset="0"/>
              </a:rPr>
              <a:t>Offrir</a:t>
            </a:r>
            <a:r>
              <a:rPr lang="en-GB" altLang="fr-FR" sz="1800" dirty="0">
                <a:cs typeface="Arial" panose="020B0604020202020204" pitchFamily="34" charset="0"/>
              </a:rPr>
              <a:t> un </a:t>
            </a:r>
            <a:r>
              <a:rPr lang="fr-FR" altLang="fr-FR" sz="1800" dirty="0">
                <a:cs typeface="Arial" panose="020B0604020202020204" pitchFamily="34" charset="0"/>
              </a:rPr>
              <a:t>aperçu</a:t>
            </a:r>
            <a:r>
              <a:rPr lang="en-GB" altLang="fr-FR" sz="1800" dirty="0">
                <a:cs typeface="Arial" panose="020B0604020202020204" pitchFamily="34" charset="0"/>
              </a:rPr>
              <a:t> </a:t>
            </a:r>
            <a:r>
              <a:rPr lang="en-GB" altLang="fr-FR" sz="1800" dirty="0" err="1">
                <a:cs typeface="Arial" panose="020B0604020202020204" pitchFamily="34" charset="0"/>
              </a:rPr>
              <a:t>complet</a:t>
            </a:r>
            <a:r>
              <a:rPr lang="en-GB" altLang="fr-FR" sz="1800" dirty="0">
                <a:cs typeface="Arial" panose="020B0604020202020204" pitchFamily="34" charset="0"/>
              </a:rPr>
              <a:t> de la </a:t>
            </a:r>
            <a:r>
              <a:rPr lang="en-GB" altLang="fr-FR" sz="1800" dirty="0" err="1">
                <a:cs typeface="Arial" panose="020B0604020202020204" pitchFamily="34" charset="0"/>
              </a:rPr>
              <a:t>cancérologie</a:t>
            </a:r>
            <a:r>
              <a:rPr lang="en-GB" altLang="fr-FR" sz="1800" dirty="0">
                <a:cs typeface="Arial" panose="020B0604020202020204" pitchFamily="34" charset="0"/>
              </a:rPr>
              <a:t> </a:t>
            </a:r>
            <a:r>
              <a:rPr lang="en-GB" altLang="fr-FR" sz="1800" dirty="0" err="1">
                <a:cs typeface="Arial" panose="020B0604020202020204" pitchFamily="34" charset="0"/>
              </a:rPr>
              <a:t>depuis</a:t>
            </a:r>
            <a:r>
              <a:rPr lang="en-GB" altLang="fr-FR" sz="1800" dirty="0">
                <a:cs typeface="Arial" panose="020B0604020202020204" pitchFamily="34" charset="0"/>
              </a:rPr>
              <a:t> la </a:t>
            </a:r>
            <a:r>
              <a:rPr lang="en-GB" altLang="fr-FR" sz="1800" dirty="0" err="1">
                <a:cs typeface="Arial" panose="020B0604020202020204" pitchFamily="34" charset="0"/>
              </a:rPr>
              <a:t>recherche</a:t>
            </a:r>
            <a:r>
              <a:rPr lang="en-GB" altLang="fr-FR" sz="1800" dirty="0">
                <a:cs typeface="Arial" panose="020B0604020202020204" pitchFamily="34" charset="0"/>
              </a:rPr>
              <a:t> </a:t>
            </a:r>
            <a:r>
              <a:rPr lang="fr-FR" altLang="fr-FR" sz="1800" dirty="0">
                <a:cs typeface="Arial" panose="020B0604020202020204" pitchFamily="34" charset="0"/>
              </a:rPr>
              <a:t>fondamentale</a:t>
            </a:r>
            <a:r>
              <a:rPr lang="en-GB" altLang="fr-FR" sz="1800" dirty="0">
                <a:cs typeface="Arial" panose="020B0604020202020204" pitchFamily="34" charset="0"/>
              </a:rPr>
              <a:t> aux </a:t>
            </a:r>
            <a:r>
              <a:rPr lang="en-GB" altLang="fr-FR" sz="1800" dirty="0" err="1">
                <a:cs typeface="Arial" panose="020B0604020202020204" pitchFamily="34" charset="0"/>
              </a:rPr>
              <a:t>essais</a:t>
            </a:r>
            <a:r>
              <a:rPr lang="en-GB" altLang="fr-FR" sz="1800" dirty="0">
                <a:cs typeface="Arial" panose="020B0604020202020204" pitchFamily="34" charset="0"/>
              </a:rPr>
              <a:t> </a:t>
            </a:r>
            <a:r>
              <a:rPr lang="en-GB" altLang="fr-FR" sz="1800" dirty="0" err="1">
                <a:cs typeface="Arial" panose="020B0604020202020204" pitchFamily="34" charset="0"/>
              </a:rPr>
              <a:t>cliniques</a:t>
            </a:r>
            <a:r>
              <a:rPr lang="en-GB" altLang="fr-FR" sz="1800" dirty="0">
                <a:cs typeface="Arial" panose="020B0604020202020204" pitchFamily="34" charset="0"/>
              </a:rPr>
              <a:t>.</a:t>
            </a:r>
          </a:p>
          <a:p>
            <a:pPr marL="357188" eaLnBrk="1" hangingPunct="1">
              <a:spcBef>
                <a:spcPts val="600"/>
              </a:spcBef>
              <a:buFontTx/>
              <a:buNone/>
            </a:pPr>
            <a:endParaRPr lang="fr-FR" altLang="fr-FR" sz="2000" b="1" dirty="0">
              <a:solidFill>
                <a:srgbClr val="0070C0"/>
              </a:solidFill>
            </a:endParaRPr>
          </a:p>
          <a:p>
            <a:pPr marL="357188" eaLnBrk="1" hangingPunct="1">
              <a:spcBef>
                <a:spcPts val="300"/>
              </a:spcBef>
              <a:buNone/>
            </a:pPr>
            <a:endParaRPr lang="fr-FR" altLang="fr-FR" sz="2000" b="1" dirty="0">
              <a:solidFill>
                <a:srgbClr val="0070C0"/>
              </a:solidFill>
            </a:endParaRPr>
          </a:p>
          <a:p>
            <a:pPr marL="357188" eaLnBrk="1" hangingPunct="1">
              <a:spcBef>
                <a:spcPts val="300"/>
              </a:spcBef>
              <a:buNone/>
            </a:pPr>
            <a:endParaRPr lang="fr-FR" altLang="fr-FR" sz="2000" b="1" dirty="0">
              <a:solidFill>
                <a:srgbClr val="0070C0"/>
              </a:solidFill>
            </a:endParaRPr>
          </a:p>
          <a:p>
            <a:pPr marL="357188" eaLnBrk="1" hangingPunct="1">
              <a:spcBef>
                <a:spcPts val="300"/>
              </a:spcBef>
              <a:buNone/>
            </a:pPr>
            <a:endParaRPr lang="fr-FR" altLang="fr-FR" sz="2000" b="1" dirty="0">
              <a:solidFill>
                <a:srgbClr val="0070C0"/>
              </a:solidFill>
            </a:endParaRPr>
          </a:p>
          <a:p>
            <a:pPr marL="357188" eaLnBrk="1" hangingPunct="1">
              <a:spcBef>
                <a:spcPts val="300"/>
              </a:spcBef>
              <a:buNone/>
            </a:pPr>
            <a:r>
              <a:rPr lang="en-GB" sz="2000" b="1" dirty="0" err="1">
                <a:solidFill>
                  <a:srgbClr val="0070C0"/>
                </a:solidFill>
              </a:rPr>
              <a:t>Intervenants</a:t>
            </a:r>
            <a:r>
              <a:rPr lang="en-GB" sz="2000" b="1" dirty="0">
                <a:solidFill>
                  <a:srgbClr val="0070C0"/>
                </a:solidFill>
              </a:rPr>
              <a:t> </a:t>
            </a:r>
            <a:r>
              <a:rPr lang="en-GB" sz="2000" b="1" dirty="0">
                <a:solidFill>
                  <a:srgbClr val="0070C0"/>
                </a:solidFill>
                <a:cs typeface="Arial" panose="020B0604020202020204" pitchFamily="34" charset="0"/>
              </a:rPr>
              <a:t>: </a:t>
            </a:r>
            <a:r>
              <a:rPr lang="en-GB" sz="1800" dirty="0">
                <a:cs typeface="Arial" panose="020B0604020202020204" pitchFamily="34" charset="0"/>
              </a:rPr>
              <a:t>CHUGA ; UGA ; IAB ; GIN</a:t>
            </a:r>
          </a:p>
          <a:p>
            <a:pPr marL="357188" defTabSz="449263">
              <a:lnSpc>
                <a:spcPct val="95000"/>
              </a:lnSpc>
              <a:buClr>
                <a:srgbClr val="000000"/>
              </a:buClr>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sz="1600" dirty="0">
                <a:cs typeface="Arial" panose="020B0604020202020204" pitchFamily="34" charset="0"/>
              </a:rPr>
              <a:t>O. </a:t>
            </a:r>
            <a:r>
              <a:rPr lang="en-GB" sz="1600" dirty="0" err="1">
                <a:cs typeface="Arial" panose="020B0604020202020204" pitchFamily="34" charset="0"/>
              </a:rPr>
              <a:t>Destaing</a:t>
            </a:r>
            <a:r>
              <a:rPr lang="en-GB" sz="1600" dirty="0">
                <a:cs typeface="Arial" panose="020B0604020202020204" pitchFamily="34" charset="0"/>
              </a:rPr>
              <a:t> (IAB) : </a:t>
            </a:r>
            <a:r>
              <a:rPr lang="en-GB" sz="1600" dirty="0" err="1">
                <a:cs typeface="Arial" panose="020B0604020202020204" pitchFamily="34" charset="0"/>
              </a:rPr>
              <a:t>Adhérance</a:t>
            </a:r>
            <a:r>
              <a:rPr lang="en-GB" sz="1600" dirty="0">
                <a:cs typeface="Arial" panose="020B0604020202020204" pitchFamily="34" charset="0"/>
              </a:rPr>
              <a:t> et migration </a:t>
            </a:r>
            <a:r>
              <a:rPr lang="en-GB" sz="1600" dirty="0" err="1">
                <a:cs typeface="Arial" panose="020B0604020202020204" pitchFamily="34" charset="0"/>
              </a:rPr>
              <a:t>cellulaire</a:t>
            </a:r>
            <a:r>
              <a:rPr lang="en-GB" sz="1600" dirty="0">
                <a:cs typeface="Arial" panose="020B0604020202020204" pitchFamily="34" charset="0"/>
              </a:rPr>
              <a:t> ; L. </a:t>
            </a:r>
            <a:r>
              <a:rPr lang="en-GB" sz="1600" dirty="0" err="1">
                <a:cs typeface="Arial" panose="020B0604020202020204" pitchFamily="34" charset="0"/>
              </a:rPr>
              <a:t>Riou</a:t>
            </a:r>
            <a:r>
              <a:rPr lang="en-GB" sz="1600" dirty="0">
                <a:cs typeface="Arial" panose="020B0604020202020204" pitchFamily="34" charset="0"/>
              </a:rPr>
              <a:t> (Jean Roger) :  SPECT </a:t>
            </a:r>
            <a:r>
              <a:rPr lang="en-GB" sz="1600" dirty="0" err="1">
                <a:cs typeface="Arial" panose="020B0604020202020204" pitchFamily="34" charset="0"/>
              </a:rPr>
              <a:t>en</a:t>
            </a:r>
            <a:r>
              <a:rPr lang="en-GB" sz="1600" dirty="0">
                <a:cs typeface="Arial" panose="020B0604020202020204" pitchFamily="34" charset="0"/>
              </a:rPr>
              <a:t> </a:t>
            </a:r>
            <a:r>
              <a:rPr lang="en-GB" sz="1600" dirty="0" err="1">
                <a:cs typeface="Arial" panose="020B0604020202020204" pitchFamily="34" charset="0"/>
              </a:rPr>
              <a:t>cancérologie</a:t>
            </a:r>
            <a:r>
              <a:rPr lang="en-GB" sz="1600" dirty="0">
                <a:cs typeface="Arial" panose="020B0604020202020204" pitchFamily="34" charset="0"/>
              </a:rPr>
              <a:t> ; C. ROME (GIN) : </a:t>
            </a:r>
            <a:r>
              <a:rPr lang="en-GB" sz="1600" dirty="0" err="1">
                <a:cs typeface="Arial" panose="020B0604020202020204" pitchFamily="34" charset="0"/>
              </a:rPr>
              <a:t>Modèles</a:t>
            </a:r>
            <a:r>
              <a:rPr lang="en-GB" sz="1600" dirty="0">
                <a:cs typeface="Arial" panose="020B0604020202020204" pitchFamily="34" charset="0"/>
              </a:rPr>
              <a:t> </a:t>
            </a:r>
            <a:r>
              <a:rPr lang="en-GB" sz="1600" dirty="0" err="1">
                <a:cs typeface="Arial" panose="020B0604020202020204" pitchFamily="34" charset="0"/>
              </a:rPr>
              <a:t>animaux</a:t>
            </a:r>
            <a:r>
              <a:rPr lang="en-GB" sz="1600" dirty="0">
                <a:cs typeface="Arial" panose="020B0604020202020204" pitchFamily="34" charset="0"/>
              </a:rPr>
              <a:t> et imageries </a:t>
            </a:r>
            <a:r>
              <a:rPr lang="en-GB" sz="1600" dirty="0" err="1">
                <a:cs typeface="Arial" panose="020B0604020202020204" pitchFamily="34" charset="0"/>
              </a:rPr>
              <a:t>en</a:t>
            </a:r>
            <a:r>
              <a:rPr lang="en-GB" sz="1600" dirty="0">
                <a:cs typeface="Arial" panose="020B0604020202020204" pitchFamily="34" charset="0"/>
              </a:rPr>
              <a:t> </a:t>
            </a:r>
            <a:r>
              <a:rPr lang="en-GB" sz="1600" dirty="0" err="1">
                <a:cs typeface="Arial" panose="020B0604020202020204" pitchFamily="34" charset="0"/>
              </a:rPr>
              <a:t>recherche</a:t>
            </a:r>
            <a:r>
              <a:rPr lang="en-GB" sz="1600" dirty="0">
                <a:cs typeface="Arial" panose="020B0604020202020204" pitchFamily="34" charset="0"/>
              </a:rPr>
              <a:t> </a:t>
            </a:r>
            <a:r>
              <a:rPr lang="en-GB" sz="1600" dirty="0" err="1">
                <a:cs typeface="Arial" panose="020B0604020202020204" pitchFamily="34" charset="0"/>
              </a:rPr>
              <a:t>contre</a:t>
            </a:r>
            <a:r>
              <a:rPr lang="en-GB" sz="1600" dirty="0">
                <a:cs typeface="Arial" panose="020B0604020202020204" pitchFamily="34" charset="0"/>
              </a:rPr>
              <a:t> le cancer ; L. Pelletier (GIN) : </a:t>
            </a:r>
            <a:r>
              <a:rPr lang="en-GB" sz="1600" dirty="0" err="1">
                <a:cs typeface="Arial" panose="020B0604020202020204" pitchFamily="34" charset="0"/>
              </a:rPr>
              <a:t>Gliome</a:t>
            </a:r>
            <a:r>
              <a:rPr lang="en-GB" sz="1600" dirty="0">
                <a:cs typeface="Arial" panose="020B0604020202020204" pitchFamily="34" charset="0"/>
              </a:rPr>
              <a:t> ; A. </a:t>
            </a:r>
            <a:r>
              <a:rPr lang="en-GB" sz="1600" dirty="0" err="1">
                <a:cs typeface="Arial" panose="020B0604020202020204" pitchFamily="34" charset="0"/>
              </a:rPr>
              <a:t>Bouchet</a:t>
            </a:r>
            <a:r>
              <a:rPr lang="en-GB" sz="1600" dirty="0">
                <a:cs typeface="Arial" panose="020B0604020202020204" pitchFamily="34" charset="0"/>
              </a:rPr>
              <a:t> (Lyon/</a:t>
            </a:r>
            <a:r>
              <a:rPr lang="en-GB" sz="1600" dirty="0" err="1">
                <a:cs typeface="Arial" panose="020B0604020202020204" pitchFamily="34" charset="0"/>
              </a:rPr>
              <a:t>Inserm</a:t>
            </a:r>
            <a:r>
              <a:rPr lang="en-GB" sz="1600" dirty="0">
                <a:cs typeface="Arial" panose="020B0604020202020204" pitchFamily="34" charset="0"/>
              </a:rPr>
              <a:t>) : Radiotherapies </a:t>
            </a:r>
            <a:r>
              <a:rPr lang="en-GB" sz="1600" dirty="0" err="1">
                <a:cs typeface="Arial" panose="020B0604020202020204" pitchFamily="34" charset="0"/>
              </a:rPr>
              <a:t>innovantes</a:t>
            </a:r>
            <a:r>
              <a:rPr lang="en-GB" sz="1600" dirty="0">
                <a:cs typeface="Arial" panose="020B0604020202020204" pitchFamily="34" charset="0"/>
              </a:rPr>
              <a:t> ; N. Foray (Lyon/</a:t>
            </a:r>
            <a:r>
              <a:rPr lang="en-GB" sz="1600" dirty="0" err="1">
                <a:cs typeface="Arial" panose="020B0604020202020204" pitchFamily="34" charset="0"/>
              </a:rPr>
              <a:t>Inserm</a:t>
            </a:r>
            <a:r>
              <a:rPr lang="en-GB" sz="1600" dirty="0">
                <a:cs typeface="Arial" panose="020B0604020202020204" pitchFamily="34" charset="0"/>
              </a:rPr>
              <a:t>) : </a:t>
            </a:r>
            <a:r>
              <a:rPr lang="en-GB" sz="1600" dirty="0" err="1">
                <a:cs typeface="Arial" panose="020B0604020202020204" pitchFamily="34" charset="0"/>
              </a:rPr>
              <a:t>Radiothérapie</a:t>
            </a:r>
            <a:r>
              <a:rPr lang="en-GB" sz="1600" dirty="0">
                <a:cs typeface="Arial" panose="020B0604020202020204" pitchFamily="34" charset="0"/>
              </a:rPr>
              <a:t> du cancer ; J. Breton (Jean Roger) ; Interne de </a:t>
            </a:r>
            <a:r>
              <a:rPr lang="en-GB" sz="1600" dirty="0" err="1">
                <a:cs typeface="Arial" panose="020B0604020202020204" pitchFamily="34" charset="0"/>
              </a:rPr>
              <a:t>médecine</a:t>
            </a:r>
            <a:r>
              <a:rPr lang="en-GB" sz="1600" dirty="0">
                <a:cs typeface="Arial" panose="020B0604020202020204" pitchFamily="34" charset="0"/>
              </a:rPr>
              <a:t> (CHU) : la </a:t>
            </a:r>
            <a:r>
              <a:rPr lang="en-GB" sz="1600" dirty="0" err="1">
                <a:cs typeface="Arial" panose="020B0604020202020204" pitchFamily="34" charset="0"/>
              </a:rPr>
              <a:t>cancéro</a:t>
            </a:r>
            <a:r>
              <a:rPr lang="en-GB" sz="1600" dirty="0">
                <a:cs typeface="Arial" panose="020B0604020202020204" pitchFamily="34" charset="0"/>
              </a:rPr>
              <a:t> </a:t>
            </a:r>
            <a:r>
              <a:rPr lang="en-GB" sz="1600" dirty="0" err="1">
                <a:cs typeface="Arial" panose="020B0604020202020204" pitchFamily="34" charset="0"/>
              </a:rPr>
              <a:t>hospitalière</a:t>
            </a:r>
            <a:r>
              <a:rPr lang="en-GB" sz="1600" dirty="0">
                <a:cs typeface="Arial" panose="020B0604020202020204" pitchFamily="34" charset="0"/>
              </a:rPr>
              <a:t> (sous </a:t>
            </a:r>
            <a:r>
              <a:rPr lang="en-GB" sz="1600" dirty="0" err="1">
                <a:cs typeface="Arial" panose="020B0604020202020204" pitchFamily="34" charset="0"/>
              </a:rPr>
              <a:t>réserve</a:t>
            </a:r>
            <a:r>
              <a:rPr lang="en-GB" sz="1600" dirty="0">
                <a:cs typeface="Arial" panose="020B0604020202020204" pitchFamily="34" charset="0"/>
              </a:rPr>
              <a:t>) ; L. </a:t>
            </a:r>
            <a:r>
              <a:rPr lang="en-GB" sz="1600" dirty="0" err="1">
                <a:cs typeface="Arial" panose="020B0604020202020204" pitchFamily="34" charset="0"/>
              </a:rPr>
              <a:t>Chaperot</a:t>
            </a:r>
            <a:r>
              <a:rPr lang="en-GB" sz="1600" dirty="0">
                <a:cs typeface="Arial" panose="020B0604020202020204" pitchFamily="34" charset="0"/>
              </a:rPr>
              <a:t> (IAB): </a:t>
            </a:r>
            <a:r>
              <a:rPr lang="en-GB" sz="1600" dirty="0" err="1">
                <a:cs typeface="Arial" panose="020B0604020202020204" pitchFamily="34" charset="0"/>
              </a:rPr>
              <a:t>Immunothérapie</a:t>
            </a:r>
            <a:endParaRPr lang="en-GB" sz="1600" dirty="0">
              <a:cs typeface="Arial" panose="020B0604020202020204" pitchFamily="34" charset="0"/>
            </a:endParaRPr>
          </a:p>
          <a:p>
            <a:pPr marL="357188" defTabSz="449263">
              <a:lnSpc>
                <a:spcPct val="95000"/>
              </a:lnSpc>
              <a:buClr>
                <a:srgbClr val="000000"/>
              </a:buClr>
              <a:buSzPct val="45000"/>
              <a:buNone/>
              <a:tabLst>
                <a:tab pos="1524000" algn="l"/>
              </a:tabLst>
              <a:defRPr/>
            </a:pPr>
            <a:r>
              <a:rPr lang="en-GB" sz="2000" b="1" dirty="0" err="1">
                <a:solidFill>
                  <a:srgbClr val="0070C0"/>
                </a:solidFill>
              </a:rPr>
              <a:t>Examen</a:t>
            </a:r>
            <a:r>
              <a:rPr lang="en-GB" sz="2000" b="1" dirty="0">
                <a:solidFill>
                  <a:srgbClr val="0070C0"/>
                </a:solidFill>
              </a:rPr>
              <a:t> :</a:t>
            </a:r>
            <a:r>
              <a:rPr lang="en-GB" sz="1800" dirty="0">
                <a:cs typeface="Arial" panose="020B0604020202020204" pitchFamily="34" charset="0"/>
              </a:rPr>
              <a:t> - </a:t>
            </a:r>
            <a:r>
              <a:rPr lang="fr-FR" altLang="fr-FR" sz="1800" dirty="0">
                <a:cs typeface="Arial" panose="020B0604020202020204" pitchFamily="34" charset="0"/>
              </a:rPr>
              <a:t>CC : analyse d’un article scientifique lié aux cours</a:t>
            </a:r>
          </a:p>
          <a:p>
            <a:pPr eaLnBrk="1" hangingPunct="1">
              <a:lnSpc>
                <a:spcPct val="95000"/>
              </a:lnSpc>
              <a:buClr>
                <a:srgbClr val="000000"/>
              </a:buClr>
              <a:buSzPct val="45000"/>
              <a:buFont typeface="Wingdings" pitchFamily="2" charset="2"/>
              <a:buNone/>
              <a:tabLst>
                <a:tab pos="1524000" algn="l"/>
              </a:tabLst>
            </a:pPr>
            <a:r>
              <a:rPr lang="fr-FR" altLang="fr-FR" sz="1800" dirty="0">
                <a:cs typeface="Arial" panose="020B0604020202020204" pitchFamily="34" charset="0"/>
              </a:rPr>
              <a:t>	- Examen écrit terminal : exercice de réflexion</a:t>
            </a:r>
            <a:endParaRPr lang="en-GB" altLang="fr-FR" sz="1800" dirty="0">
              <a:cs typeface="Arial" panose="020B0604020202020204" pitchFamily="34" charset="0"/>
            </a:endParaRP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072" y="3223252"/>
            <a:ext cx="3919538"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7"/>
          <p:cNvSpPr>
            <a:spLocks noChangeShapeType="1"/>
          </p:cNvSpPr>
          <p:nvPr/>
        </p:nvSpPr>
        <p:spPr bwMode="auto">
          <a:xfrm>
            <a:off x="5150610" y="3715859"/>
            <a:ext cx="504000" cy="0"/>
          </a:xfrm>
          <a:prstGeom prst="line">
            <a:avLst/>
          </a:prstGeom>
          <a:noFill/>
          <a:ln w="72000">
            <a:solidFill>
              <a:srgbClr val="C0C0C0"/>
            </a:solidFill>
            <a:round/>
            <a:headEnd/>
            <a:tailEnd type="triangle" w="med" len="med"/>
          </a:ln>
          <a:extLst>
            <a:ext uri="{909E8E84-426E-40DD-AFC4-6F175D3DCCD1}">
              <a14:hiddenFill xmlns:a14="http://schemas.microsoft.com/office/drawing/2010/main">
                <a:noFill/>
              </a14:hiddenFill>
            </a:ext>
          </a:extLst>
        </p:spPr>
        <p:txBody>
          <a:bodyPr/>
          <a:lstStyle/>
          <a:p>
            <a:endParaRPr lang="fr-FR">
              <a:latin typeface="Arial" panose="020B0604020202020204" pitchFamily="34" charset="0"/>
              <a:cs typeface="Arial" panose="020B0604020202020204" pitchFamily="34" charset="0"/>
            </a:endParaRPr>
          </a:p>
        </p:txBody>
      </p:sp>
      <p:sp>
        <p:nvSpPr>
          <p:cNvPr id="8" name="Text Box 8"/>
          <p:cNvSpPr txBox="1">
            <a:spLocks noChangeArrowheads="1"/>
          </p:cNvSpPr>
          <p:nvPr/>
        </p:nvSpPr>
        <p:spPr bwMode="auto">
          <a:xfrm>
            <a:off x="5670311" y="3398736"/>
            <a:ext cx="1991690" cy="60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639" tIns="40820" rIns="81639" bIns="40820">
            <a:spAutoFit/>
          </a:bodyPr>
          <a:lstStyle>
            <a:lvl1pPr defTabSz="407988" eaLnBrk="0" hangingPunct="0">
              <a:spcBef>
                <a:spcPct val="20000"/>
              </a:spcBef>
              <a:buChar char="•"/>
              <a:tabLst>
                <a:tab pos="657225" algn="l"/>
                <a:tab pos="1312863" algn="l"/>
                <a:tab pos="1970088" algn="l"/>
              </a:tabLst>
              <a:defRPr sz="3200">
                <a:solidFill>
                  <a:schemeClr val="tx1"/>
                </a:solidFill>
                <a:latin typeface="Arial" pitchFamily="34" charset="0"/>
              </a:defRPr>
            </a:lvl1pPr>
            <a:lvl2pPr marL="742950" indent="-285750" defTabSz="407988" eaLnBrk="0" hangingPunct="0">
              <a:spcBef>
                <a:spcPct val="20000"/>
              </a:spcBef>
              <a:buChar char="–"/>
              <a:tabLst>
                <a:tab pos="657225" algn="l"/>
                <a:tab pos="1312863" algn="l"/>
                <a:tab pos="1970088" algn="l"/>
              </a:tabLst>
              <a:defRPr sz="2800">
                <a:solidFill>
                  <a:schemeClr val="tx1"/>
                </a:solidFill>
                <a:latin typeface="Arial" pitchFamily="34" charset="0"/>
              </a:defRPr>
            </a:lvl2pPr>
            <a:lvl3pPr marL="1143000" indent="-228600" defTabSz="407988" eaLnBrk="0" hangingPunct="0">
              <a:spcBef>
                <a:spcPct val="20000"/>
              </a:spcBef>
              <a:buChar char="•"/>
              <a:tabLst>
                <a:tab pos="657225" algn="l"/>
                <a:tab pos="1312863" algn="l"/>
                <a:tab pos="1970088" algn="l"/>
              </a:tabLst>
              <a:defRPr sz="2400">
                <a:solidFill>
                  <a:schemeClr val="tx1"/>
                </a:solidFill>
                <a:latin typeface="Arial" pitchFamily="34" charset="0"/>
              </a:defRPr>
            </a:lvl3pPr>
            <a:lvl4pPr marL="1600200" indent="-228600" defTabSz="407988" eaLnBrk="0" hangingPunct="0">
              <a:spcBef>
                <a:spcPct val="20000"/>
              </a:spcBef>
              <a:buChar char="–"/>
              <a:tabLst>
                <a:tab pos="657225" algn="l"/>
                <a:tab pos="1312863" algn="l"/>
                <a:tab pos="1970088" algn="l"/>
              </a:tabLst>
              <a:defRPr sz="2000">
                <a:solidFill>
                  <a:schemeClr val="tx1"/>
                </a:solidFill>
                <a:latin typeface="Arial" pitchFamily="34" charset="0"/>
              </a:defRPr>
            </a:lvl4pPr>
            <a:lvl5pPr marL="2057400" indent="-228600" defTabSz="407988" eaLnBrk="0" hangingPunct="0">
              <a:spcBef>
                <a:spcPct val="20000"/>
              </a:spcBef>
              <a:buChar char="»"/>
              <a:tabLst>
                <a:tab pos="657225" algn="l"/>
                <a:tab pos="1312863" algn="l"/>
                <a:tab pos="1970088" algn="l"/>
              </a:tabLst>
              <a:defRPr sz="2000">
                <a:solidFill>
                  <a:schemeClr val="tx1"/>
                </a:solidFill>
                <a:latin typeface="Arial" pitchFamily="34" charset="0"/>
              </a:defRPr>
            </a:lvl5pPr>
            <a:lvl6pPr marL="2514600" indent="-228600" defTabSz="407988" eaLnBrk="0" fontAlgn="base" hangingPunct="0">
              <a:spcBef>
                <a:spcPct val="20000"/>
              </a:spcBef>
              <a:spcAft>
                <a:spcPct val="0"/>
              </a:spcAft>
              <a:buChar char="»"/>
              <a:tabLst>
                <a:tab pos="657225" algn="l"/>
                <a:tab pos="1312863" algn="l"/>
                <a:tab pos="1970088" algn="l"/>
              </a:tabLst>
              <a:defRPr sz="2000">
                <a:solidFill>
                  <a:schemeClr val="tx1"/>
                </a:solidFill>
                <a:latin typeface="Arial" pitchFamily="34" charset="0"/>
              </a:defRPr>
            </a:lvl6pPr>
            <a:lvl7pPr marL="2971800" indent="-228600" defTabSz="407988" eaLnBrk="0" fontAlgn="base" hangingPunct="0">
              <a:spcBef>
                <a:spcPct val="20000"/>
              </a:spcBef>
              <a:spcAft>
                <a:spcPct val="0"/>
              </a:spcAft>
              <a:buChar char="»"/>
              <a:tabLst>
                <a:tab pos="657225" algn="l"/>
                <a:tab pos="1312863" algn="l"/>
                <a:tab pos="1970088" algn="l"/>
              </a:tabLst>
              <a:defRPr sz="2000">
                <a:solidFill>
                  <a:schemeClr val="tx1"/>
                </a:solidFill>
                <a:latin typeface="Arial" pitchFamily="34" charset="0"/>
              </a:defRPr>
            </a:lvl7pPr>
            <a:lvl8pPr marL="3429000" indent="-228600" defTabSz="407988" eaLnBrk="0" fontAlgn="base" hangingPunct="0">
              <a:spcBef>
                <a:spcPct val="20000"/>
              </a:spcBef>
              <a:spcAft>
                <a:spcPct val="0"/>
              </a:spcAft>
              <a:buChar char="»"/>
              <a:tabLst>
                <a:tab pos="657225" algn="l"/>
                <a:tab pos="1312863" algn="l"/>
                <a:tab pos="1970088" algn="l"/>
              </a:tabLst>
              <a:defRPr sz="2000">
                <a:solidFill>
                  <a:schemeClr val="tx1"/>
                </a:solidFill>
                <a:latin typeface="Arial" pitchFamily="34" charset="0"/>
              </a:defRPr>
            </a:lvl8pPr>
            <a:lvl9pPr marL="3886200" indent="-228600" defTabSz="407988" eaLnBrk="0" fontAlgn="base" hangingPunct="0">
              <a:spcBef>
                <a:spcPct val="20000"/>
              </a:spcBef>
              <a:spcAft>
                <a:spcPct val="0"/>
              </a:spcAft>
              <a:buChar char="»"/>
              <a:tabLst>
                <a:tab pos="657225" algn="l"/>
                <a:tab pos="1312863" algn="l"/>
                <a:tab pos="1970088" algn="l"/>
              </a:tabLst>
              <a:defRPr sz="2000">
                <a:solidFill>
                  <a:schemeClr val="tx1"/>
                </a:solidFill>
                <a:latin typeface="Arial" pitchFamily="34" charset="0"/>
              </a:defRPr>
            </a:lvl9pPr>
          </a:lstStyle>
          <a:p>
            <a:pPr eaLnBrk="1">
              <a:lnSpc>
                <a:spcPct val="95000"/>
              </a:lnSpc>
              <a:spcBef>
                <a:spcPct val="0"/>
              </a:spcBef>
              <a:buClr>
                <a:srgbClr val="000000"/>
              </a:buClr>
              <a:buSzPct val="45000"/>
              <a:buFont typeface="Wingdings" pitchFamily="2" charset="2"/>
              <a:buNone/>
            </a:pPr>
            <a:r>
              <a:rPr lang="en-GB" altLang="fr-FR" sz="1800" dirty="0">
                <a:cs typeface="Arial" panose="020B0604020202020204" pitchFamily="34" charset="0"/>
              </a:rPr>
              <a:t>Homme et la </a:t>
            </a:r>
            <a:r>
              <a:rPr lang="en-GB" altLang="fr-FR" sz="1800" dirty="0" err="1">
                <a:cs typeface="Arial" panose="020B0604020202020204" pitchFamily="34" charset="0"/>
              </a:rPr>
              <a:t>clinique</a:t>
            </a:r>
            <a:endParaRPr lang="en-GB" altLang="fr-FR" sz="1800" dirty="0">
              <a:cs typeface="Arial" panose="020B0604020202020204" pitchFamily="34" charset="0"/>
            </a:endParaRPr>
          </a:p>
        </p:txBody>
      </p:sp>
      <p:sp>
        <p:nvSpPr>
          <p:cNvPr id="9" name="ZoneTexte 11"/>
          <p:cNvSpPr txBox="1">
            <a:spLocks noChangeArrowheads="1"/>
          </p:cNvSpPr>
          <p:nvPr/>
        </p:nvSpPr>
        <p:spPr bwMode="auto">
          <a:xfrm>
            <a:off x="1231072" y="4204327"/>
            <a:ext cx="4083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GB" altLang="fr-FR" sz="1800">
                <a:cs typeface="Arial" panose="020B0604020202020204" pitchFamily="34" charset="0"/>
              </a:rPr>
              <a:t>Moléculaire =&gt; Cellule  =&gt;  Animaux</a:t>
            </a:r>
          </a:p>
        </p:txBody>
      </p:sp>
      <p:pic>
        <p:nvPicPr>
          <p:cNvPr id="1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9533" y="3271310"/>
            <a:ext cx="1219202" cy="885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735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7"/>
          <p:cNvSpPr txBox="1">
            <a:spLocks noChangeArrowheads="1"/>
          </p:cNvSpPr>
          <p:nvPr/>
        </p:nvSpPr>
        <p:spPr bwMode="auto">
          <a:xfrm>
            <a:off x="0" y="181322"/>
            <a:ext cx="9144000" cy="647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b="1" dirty="0">
                <a:solidFill>
                  <a:srgbClr val="0070C0"/>
                </a:solidFill>
              </a:rPr>
              <a:t>Dossier innovation en santé</a:t>
            </a:r>
          </a:p>
          <a:p>
            <a:pPr marL="542925" indent="0" eaLnBrk="1" hangingPunct="1">
              <a:spcBef>
                <a:spcPts val="1200"/>
              </a:spcBef>
              <a:buNone/>
              <a:tabLst>
                <a:tab pos="2955925" algn="l"/>
              </a:tabLst>
            </a:pPr>
            <a:r>
              <a:rPr lang="fr-FR" altLang="fr-FR" sz="2400" b="1" dirty="0"/>
              <a:t>S1 - 3 ECTS </a:t>
            </a:r>
            <a:r>
              <a:rPr lang="fr-FR" altLang="fr-FR" sz="2000" b="1" dirty="0"/>
              <a:t>	</a:t>
            </a:r>
          </a:p>
          <a:p>
            <a:pPr marL="715963" indent="0" eaLnBrk="1" hangingPunct="1">
              <a:buNone/>
            </a:pPr>
            <a:r>
              <a:rPr lang="fr-FR" altLang="fr-FR" sz="2000" b="1" dirty="0">
                <a:solidFill>
                  <a:srgbClr val="FF0000"/>
                </a:solidFill>
              </a:rPr>
              <a:t>Cursus médecine DFASM 1 et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600"/>
              </a:spcBef>
              <a:buNone/>
              <a:tabLst>
                <a:tab pos="2690813" algn="l"/>
              </a:tabLst>
            </a:pPr>
            <a:endParaRPr lang="fr-FR" sz="2000" b="1" dirty="0">
              <a:solidFill>
                <a:srgbClr val="0070C0"/>
              </a:solidFill>
            </a:endParaRPr>
          </a:p>
          <a:p>
            <a:pPr marL="715963" indent="0" eaLnBrk="1" hangingPunct="1">
              <a:spcBef>
                <a:spcPts val="600"/>
              </a:spcBef>
              <a:buNone/>
              <a:tabLst>
                <a:tab pos="2690813" algn="l"/>
              </a:tabLst>
            </a:pPr>
            <a:r>
              <a:rPr lang="fr-FR" sz="2000" b="1" dirty="0">
                <a:solidFill>
                  <a:srgbClr val="0070C0"/>
                </a:solidFill>
              </a:rPr>
              <a:t>Responsables :</a:t>
            </a:r>
            <a:r>
              <a:rPr lang="fr-FR" sz="2000" b="1" dirty="0">
                <a:latin typeface="Arial" charset="0"/>
              </a:rPr>
              <a:t> 	</a:t>
            </a:r>
            <a:r>
              <a:rPr lang="fr-FR" altLang="fr-FR" sz="2000" dirty="0">
                <a:latin typeface="Arial" charset="0"/>
              </a:rPr>
              <a:t>	Jean Breton (autres publics) </a:t>
            </a:r>
            <a:r>
              <a:rPr lang="fr-FR" altLang="fr-FR" sz="1400" dirty="0">
                <a:latin typeface="Arial" charset="0"/>
              </a:rPr>
              <a:t>(Jean.Breton@univ-grenoble-alpes.fr)</a:t>
            </a:r>
          </a:p>
          <a:p>
            <a:pPr marL="715963" indent="0">
              <a:lnSpc>
                <a:spcPct val="100000"/>
              </a:lnSpc>
              <a:spcBef>
                <a:spcPts val="600"/>
              </a:spcBef>
              <a:buNone/>
            </a:pPr>
            <a:endParaRPr lang="fr-FR" sz="2000" b="1" dirty="0">
              <a:solidFill>
                <a:srgbClr val="0070C0"/>
              </a:solidFill>
            </a:endParaRPr>
          </a:p>
          <a:p>
            <a:pPr marL="715963" indent="0">
              <a:lnSpc>
                <a:spcPct val="100000"/>
              </a:lnSpc>
              <a:spcBef>
                <a:spcPts val="600"/>
              </a:spcBef>
              <a:buNone/>
            </a:pPr>
            <a:r>
              <a:rPr lang="fr-FR" sz="2000" b="1" dirty="0">
                <a:solidFill>
                  <a:srgbClr val="0070C0"/>
                </a:solidFill>
              </a:rPr>
              <a:t>Objectif pédagogique </a:t>
            </a:r>
            <a:r>
              <a:rPr lang="fr-FR" sz="1800" dirty="0">
                <a:cs typeface="Arial" panose="020B0604020202020204" pitchFamily="34" charset="0"/>
              </a:rPr>
              <a:t>:</a:t>
            </a:r>
          </a:p>
          <a:p>
            <a:pPr marL="901700" indent="0">
              <a:lnSpc>
                <a:spcPct val="100000"/>
              </a:lnSpc>
              <a:spcBef>
                <a:spcPts val="600"/>
              </a:spcBef>
              <a:buNone/>
            </a:pPr>
            <a:r>
              <a:rPr lang="fr-FR" sz="1800" dirty="0">
                <a:cs typeface="Arial" panose="020B0604020202020204" pitchFamily="34" charset="0"/>
              </a:rPr>
              <a:t>Collecte d’informations (articles scientifiques, interviews, …) et synthèse rédactionnelle relative aux aspects scientifiques, sociétaux et économiques d’une innovation en santé.</a:t>
            </a:r>
          </a:p>
          <a:p>
            <a:pPr marL="715963" indent="0">
              <a:lnSpc>
                <a:spcPct val="100000"/>
              </a:lnSpc>
              <a:spcBef>
                <a:spcPts val="600"/>
              </a:spcBef>
              <a:buNone/>
            </a:pPr>
            <a:endParaRPr lang="fr-FR" sz="2000" b="1" dirty="0">
              <a:solidFill>
                <a:srgbClr val="0070C0"/>
              </a:solidFill>
            </a:endParaRPr>
          </a:p>
          <a:p>
            <a:pPr marL="715963" indent="0">
              <a:lnSpc>
                <a:spcPct val="100000"/>
              </a:lnSpc>
              <a:spcBef>
                <a:spcPts val="600"/>
              </a:spcBef>
              <a:buNone/>
            </a:pPr>
            <a:r>
              <a:rPr lang="fr-FR" sz="2000" b="1" dirty="0">
                <a:solidFill>
                  <a:srgbClr val="0070C0"/>
                </a:solidFill>
              </a:rPr>
              <a:t>Thèmes </a:t>
            </a:r>
            <a:r>
              <a:rPr lang="fr-FR" sz="1800" dirty="0">
                <a:cs typeface="Arial" panose="020B0604020202020204" pitchFamily="34" charset="0"/>
              </a:rPr>
              <a:t>:</a:t>
            </a:r>
          </a:p>
          <a:p>
            <a:pPr marL="901700" indent="0">
              <a:lnSpc>
                <a:spcPct val="100000"/>
              </a:lnSpc>
              <a:spcBef>
                <a:spcPts val="600"/>
              </a:spcBef>
              <a:buNone/>
            </a:pPr>
            <a:r>
              <a:rPr lang="fr-FR" sz="1800" dirty="0">
                <a:cs typeface="Arial" panose="020B0604020202020204" pitchFamily="34" charset="0"/>
              </a:rPr>
              <a:t>Au choix du binôme / trinôme d’étudiants, à valider par le responsable de l’UE.</a:t>
            </a:r>
          </a:p>
          <a:p>
            <a:pPr marL="901700" indent="0">
              <a:lnSpc>
                <a:spcPct val="100000"/>
              </a:lnSpc>
              <a:spcBef>
                <a:spcPts val="600"/>
              </a:spcBef>
              <a:buNone/>
            </a:pPr>
            <a:r>
              <a:rPr lang="fr-FR" sz="1800" dirty="0">
                <a:cs typeface="Arial" panose="020B0604020202020204" pitchFamily="34" charset="0"/>
              </a:rPr>
              <a:t>Exemples de sujets choisi ces dernières années :</a:t>
            </a:r>
          </a:p>
          <a:p>
            <a:pPr marL="901700" indent="0">
              <a:lnSpc>
                <a:spcPct val="100000"/>
              </a:lnSpc>
              <a:spcBef>
                <a:spcPts val="0"/>
              </a:spcBef>
              <a:buNone/>
            </a:pPr>
            <a:r>
              <a:rPr lang="fr-FR" sz="1800" dirty="0">
                <a:cs typeface="Arial" panose="020B0604020202020204" pitchFamily="34" charset="0"/>
              </a:rPr>
              <a:t>Applications santé des outils de réalité virtuelle, nouveaux anticorps thérapeutiques pour le traitement d’une maladie donnée, exosquelettes, …</a:t>
            </a:r>
            <a:endParaRPr lang="fr-FR" sz="1800" b="1" dirty="0">
              <a:cs typeface="Arial" panose="020B0604020202020204" pitchFamily="34" charset="0"/>
            </a:endParaRPr>
          </a:p>
          <a:p>
            <a:pPr marL="715963" indent="0" eaLnBrk="1" hangingPunct="1">
              <a:spcBef>
                <a:spcPts val="0"/>
              </a:spcBef>
              <a:buNone/>
              <a:tabLst>
                <a:tab pos="2690813" algn="l"/>
              </a:tabLst>
            </a:pPr>
            <a:endParaRPr lang="fr-FR" altLang="fr-FR" sz="1400" dirty="0"/>
          </a:p>
        </p:txBody>
      </p:sp>
    </p:spTree>
    <p:extLst>
      <p:ext uri="{BB962C8B-B14F-4D97-AF65-F5344CB8AC3E}">
        <p14:creationId xmlns:p14="http://schemas.microsoft.com/office/powerpoint/2010/main" val="3211335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0" y="181322"/>
            <a:ext cx="9144000" cy="698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sz="2800" b="1" dirty="0">
                <a:solidFill>
                  <a:srgbClr val="0070C0"/>
                </a:solidFill>
              </a:rPr>
              <a:t>Anatomie et imagerie du système nerveux central</a:t>
            </a:r>
          </a:p>
          <a:p>
            <a:pPr marL="450850" indent="0" eaLnBrk="1" hangingPunct="1">
              <a:spcBef>
                <a:spcPts val="1200"/>
              </a:spcBef>
              <a:buNone/>
              <a:tabLst>
                <a:tab pos="4757738" algn="l"/>
              </a:tabLst>
            </a:pPr>
            <a:r>
              <a:rPr lang="fr-FR" altLang="fr-FR" sz="2400" b="1" dirty="0"/>
              <a:t>S2 - 6 ECTS </a:t>
            </a:r>
            <a:r>
              <a:rPr lang="fr-FR" altLang="fr-FR" sz="2000" dirty="0"/>
              <a:t>(Jeudi après-midi)</a:t>
            </a:r>
          </a:p>
          <a:p>
            <a:pPr marL="715963" indent="0" eaLnBrk="1" hangingPunct="1">
              <a:spcBef>
                <a:spcPts val="600"/>
              </a:spcBef>
              <a:buNone/>
            </a:pPr>
            <a:r>
              <a:rPr lang="fr-FR" altLang="fr-FR" sz="2000" b="1" dirty="0">
                <a:solidFill>
                  <a:srgbClr val="FF0000"/>
                </a:solidFill>
              </a:rPr>
              <a:t>Cursus médecine à partir du DFGSM 3</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0"/>
              </a:spcBef>
              <a:buNone/>
            </a:pPr>
            <a:r>
              <a:rPr lang="fr-FR" altLang="fr-FR" sz="2000" b="1" dirty="0">
                <a:solidFill>
                  <a:srgbClr val="FF0000"/>
                </a:solidFill>
              </a:rPr>
              <a:t>Cursus kinésithérapie K2 – K3</a:t>
            </a:r>
          </a:p>
          <a:p>
            <a:pPr marL="715963" indent="0" eaLnBrk="1" hangingPunct="1">
              <a:spcBef>
                <a:spcPts val="600"/>
              </a:spcBef>
              <a:buNone/>
              <a:tabLst>
                <a:tab pos="4757738" algn="l"/>
              </a:tabLst>
            </a:pPr>
            <a:r>
              <a:rPr lang="fr-FR" altLang="fr-FR" sz="2000" b="1" dirty="0">
                <a:solidFill>
                  <a:srgbClr val="0070C0"/>
                </a:solidFill>
              </a:rPr>
              <a:t>Responsable :</a:t>
            </a:r>
            <a:r>
              <a:rPr lang="fr-FR" altLang="fr-FR" sz="2000" b="1" dirty="0"/>
              <a:t> </a:t>
            </a:r>
            <a:r>
              <a:rPr lang="fr-FR" altLang="fr-FR" sz="2000" dirty="0"/>
              <a:t>Philippe </a:t>
            </a:r>
            <a:r>
              <a:rPr lang="fr-FR" altLang="fr-FR" sz="2000" dirty="0" err="1"/>
              <a:t>Chaffanjon</a:t>
            </a:r>
            <a:r>
              <a:rPr lang="fr-FR" altLang="fr-FR" sz="2000" dirty="0"/>
              <a:t> </a:t>
            </a:r>
            <a:r>
              <a:rPr lang="fr-FR" altLang="fr-FR" sz="1800" dirty="0"/>
              <a:t>(pc</a:t>
            </a:r>
            <a:r>
              <a:rPr lang="fr-FR" sz="1800" dirty="0"/>
              <a:t>haffanjon</a:t>
            </a:r>
            <a:r>
              <a:rPr lang="fr-FR" altLang="fr-FR" sz="1800" dirty="0"/>
              <a:t>@chu-grenoble.fr)</a:t>
            </a:r>
          </a:p>
          <a:p>
            <a:pPr marL="715963" indent="0">
              <a:buNone/>
            </a:pPr>
            <a:r>
              <a:rPr lang="fr-FR" sz="2000" b="1" dirty="0">
                <a:solidFill>
                  <a:srgbClr val="0070C0"/>
                </a:solidFill>
              </a:rPr>
              <a:t>Objectifs pédagogiques :</a:t>
            </a:r>
          </a:p>
          <a:p>
            <a:pPr marL="901700" indent="0">
              <a:buNone/>
            </a:pPr>
            <a:r>
              <a:rPr lang="fr-FR" altLang="fr-FR" sz="1800" dirty="0"/>
              <a:t>Approfondir et appliquer les connaissances neuro-anatomiques ou radiologiques aux domaines cliniques et chirurgicaux</a:t>
            </a:r>
            <a:endParaRPr lang="fr-FR" sz="1800" dirty="0"/>
          </a:p>
          <a:p>
            <a:pPr marL="715963" indent="0">
              <a:buNone/>
            </a:pPr>
            <a:r>
              <a:rPr lang="fr-FR" altLang="fr-FR" sz="2000" b="1" dirty="0">
                <a:solidFill>
                  <a:srgbClr val="0070C0"/>
                </a:solidFill>
              </a:rPr>
              <a:t>Thèmes :</a:t>
            </a:r>
          </a:p>
          <a:p>
            <a:pPr marL="1166813" indent="-265113" eaLnBrk="1" hangingPunct="1">
              <a:spcBef>
                <a:spcPct val="0"/>
              </a:spcBef>
              <a:buFontTx/>
              <a:buChar char="-"/>
            </a:pPr>
            <a:r>
              <a:rPr lang="fr-FR" altLang="fr-FR" sz="1800" dirty="0"/>
              <a:t>Anatomie du système nerveux central et périphérique avec applications cliniques, chirurgicales et radiologiques</a:t>
            </a:r>
          </a:p>
          <a:p>
            <a:pPr marL="1166813" indent="-265113" eaLnBrk="1" hangingPunct="1">
              <a:spcBef>
                <a:spcPct val="0"/>
              </a:spcBef>
              <a:buFontTx/>
              <a:buChar char="-"/>
            </a:pPr>
            <a:r>
              <a:rPr lang="fr-FR" altLang="fr-FR" sz="1800" dirty="0"/>
              <a:t>Imagerie du système nerveux et outils numériques pour la modélisation 3D</a:t>
            </a:r>
          </a:p>
          <a:p>
            <a:pPr marL="715963" indent="0">
              <a:buNone/>
            </a:pPr>
            <a:r>
              <a:rPr lang="fr-FR" altLang="fr-FR" sz="2000" b="1" dirty="0">
                <a:solidFill>
                  <a:srgbClr val="0070C0"/>
                </a:solidFill>
              </a:rPr>
              <a:t>Organisation :</a:t>
            </a:r>
          </a:p>
          <a:p>
            <a:pPr marL="981075" indent="-173038" eaLnBrk="1" hangingPunct="1">
              <a:spcBef>
                <a:spcPct val="0"/>
              </a:spcBef>
              <a:buFontTx/>
              <a:buChar char="-"/>
            </a:pPr>
            <a:r>
              <a:rPr lang="fr-FR" altLang="fr-FR" sz="1800" dirty="0"/>
              <a:t>Pédagogie inversée avec contrôle continu </a:t>
            </a:r>
          </a:p>
          <a:p>
            <a:pPr marL="981075" indent="-173038" eaLnBrk="1" hangingPunct="1">
              <a:spcBef>
                <a:spcPct val="0"/>
              </a:spcBef>
              <a:buFontTx/>
              <a:buChar char="-"/>
            </a:pPr>
            <a:r>
              <a:rPr lang="fr-FR" altLang="fr-FR" sz="1800" dirty="0"/>
              <a:t>TP en groupe avec travail de mémoire sur un sujet d’anatomie générale</a:t>
            </a:r>
          </a:p>
          <a:p>
            <a:pPr marL="1073150" lvl="1" indent="0" eaLnBrk="1" hangingPunct="1">
              <a:spcBef>
                <a:spcPct val="0"/>
              </a:spcBef>
              <a:buNone/>
            </a:pPr>
            <a:r>
              <a:rPr lang="fr-FR" altLang="fr-FR" sz="1500" dirty="0"/>
              <a:t>Un sujet à traiter en petits groupes : introduction à la recherche en anatomie avec travail de dissection et/ou travail sur données cliniques</a:t>
            </a:r>
          </a:p>
          <a:p>
            <a:pPr marL="715963" indent="0" eaLnBrk="1" hangingPunct="1">
              <a:spcBef>
                <a:spcPts val="600"/>
              </a:spcBef>
              <a:buFontTx/>
              <a:buNone/>
            </a:pPr>
            <a:r>
              <a:rPr lang="fr-FR" altLang="fr-FR" sz="2000" b="1">
                <a:solidFill>
                  <a:srgbClr val="0070C0"/>
                </a:solidFill>
              </a:rPr>
              <a:t>Candidature : </a:t>
            </a:r>
            <a:r>
              <a:rPr lang="fr-FR" sz="1800" b="1">
                <a:solidFill>
                  <a:srgbClr val="FF0000"/>
                </a:solidFill>
              </a:rPr>
              <a:t>Lettre de motivation impérative à adresser à </a:t>
            </a:r>
            <a:r>
              <a:rPr lang="fr-FR" sz="1800" b="1">
                <a:solidFill>
                  <a:srgbClr val="FF0000"/>
                </a:solidFill>
                <a:hlinkClick r:id="rId2"/>
              </a:rPr>
              <a:t>marjaneh.ghobad@univ-grenoble-alpes.fr</a:t>
            </a:r>
            <a:endParaRPr lang="fr-FR" sz="1800" b="1">
              <a:solidFill>
                <a:srgbClr val="FF0000"/>
              </a:solidFill>
            </a:endParaRPr>
          </a:p>
          <a:p>
            <a:pPr marL="715963" indent="0" eaLnBrk="1" hangingPunct="1">
              <a:spcBef>
                <a:spcPts val="600"/>
              </a:spcBef>
              <a:buNone/>
              <a:tabLst>
                <a:tab pos="4757738" algn="l"/>
              </a:tabLst>
            </a:pPr>
            <a:endParaRPr lang="fr-FR" altLang="fr-FR" sz="1800" dirty="0"/>
          </a:p>
        </p:txBody>
      </p:sp>
      <p:pic>
        <p:nvPicPr>
          <p:cNvPr id="7" name="Image 6" descr="Une image contenant mètre&#10;&#10;Description générée automatiquement">
            <a:extLst>
              <a:ext uri="{FF2B5EF4-FFF2-40B4-BE49-F238E27FC236}">
                <a16:creationId xmlns:a16="http://schemas.microsoft.com/office/drawing/2014/main" id="{EBB978F0-8A31-044E-B5E3-E3F1CEEA4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2685" y="814195"/>
            <a:ext cx="2755900" cy="482600"/>
          </a:xfrm>
          <a:prstGeom prst="rect">
            <a:avLst/>
          </a:prstGeom>
        </p:spPr>
      </p:pic>
    </p:spTree>
    <p:extLst>
      <p:ext uri="{BB962C8B-B14F-4D97-AF65-F5344CB8AC3E}">
        <p14:creationId xmlns:p14="http://schemas.microsoft.com/office/powerpoint/2010/main" val="59899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7"/>
          <p:cNvSpPr txBox="1">
            <a:spLocks noChangeArrowheads="1"/>
          </p:cNvSpPr>
          <p:nvPr/>
        </p:nvSpPr>
        <p:spPr bwMode="auto">
          <a:xfrm>
            <a:off x="1" y="180000"/>
            <a:ext cx="9143999"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en-US" b="1" dirty="0">
                <a:solidFill>
                  <a:srgbClr val="0070C0"/>
                </a:solidFill>
              </a:rPr>
              <a:t>Introduction to drug discovery and drug design</a:t>
            </a:r>
            <a:endParaRPr lang="fr-FR" b="1" dirty="0">
              <a:solidFill>
                <a:srgbClr val="0070C0"/>
              </a:solidFill>
            </a:endParaRPr>
          </a:p>
          <a:p>
            <a:pPr marL="0" indent="0" algn="ctr" eaLnBrk="1" hangingPunct="1">
              <a:spcBef>
                <a:spcPct val="0"/>
              </a:spcBef>
              <a:buNone/>
            </a:pPr>
            <a:r>
              <a:rPr lang="fr-FR" altLang="fr-FR" sz="2000" dirty="0">
                <a:solidFill>
                  <a:srgbClr val="0070C0"/>
                </a:solidFill>
              </a:rPr>
              <a:t>Découverte, conception et structure de molécules d'intérêt thérapeutique </a:t>
            </a:r>
            <a:endParaRPr lang="fr-FR" sz="2000" b="1" dirty="0">
              <a:solidFill>
                <a:srgbClr val="0070C0"/>
              </a:solidFill>
            </a:endParaRPr>
          </a:p>
          <a:p>
            <a:pPr marL="265113" indent="0" eaLnBrk="1" hangingPunct="1">
              <a:spcBef>
                <a:spcPts val="1200"/>
              </a:spcBef>
              <a:buNone/>
            </a:pPr>
            <a:r>
              <a:rPr lang="fr-FR" altLang="fr-FR" sz="2400" b="1" dirty="0"/>
              <a:t>S2 - 3 ECTS </a:t>
            </a:r>
            <a:r>
              <a:rPr lang="fr-FR" altLang="fr-FR" sz="2000" dirty="0"/>
              <a:t>(Vendredi après-midi)</a:t>
            </a:r>
          </a:p>
          <a:p>
            <a:pPr marL="542925" indent="0" eaLnBrk="1" hangingPunct="1">
              <a:spcBef>
                <a:spcPts val="600"/>
              </a:spcBef>
              <a:buNone/>
            </a:pPr>
            <a:r>
              <a:rPr lang="fr-FR" altLang="fr-FR" sz="2000" b="1" dirty="0">
                <a:solidFill>
                  <a:srgbClr val="FF0000"/>
                </a:solidFill>
              </a:rPr>
              <a:t>Cursus médecine DFASM1 ET 2</a:t>
            </a:r>
          </a:p>
          <a:p>
            <a:pPr marL="542925" indent="0" eaLnBrk="1" hangingPunct="1">
              <a:spcBef>
                <a:spcPts val="600"/>
              </a:spcBef>
              <a:buNone/>
            </a:pPr>
            <a:r>
              <a:rPr lang="fr-FR" altLang="fr-FR" sz="2000" b="1" dirty="0">
                <a:solidFill>
                  <a:srgbClr val="FF0000"/>
                </a:solidFill>
              </a:rPr>
              <a:t>Cursus maïeutique </a:t>
            </a:r>
            <a:r>
              <a:rPr lang="fr-FR" altLang="fr-FR" sz="2000" b="1" dirty="0" err="1">
                <a:solidFill>
                  <a:srgbClr val="FF0000"/>
                </a:solidFill>
              </a:rPr>
              <a:t>DFASMa</a:t>
            </a:r>
            <a:r>
              <a:rPr lang="fr-FR" altLang="fr-FR" sz="2000" b="1" dirty="0">
                <a:solidFill>
                  <a:srgbClr val="FF0000"/>
                </a:solidFill>
              </a:rPr>
              <a:t> 1 et 2</a:t>
            </a:r>
          </a:p>
          <a:p>
            <a:pPr marL="542925" indent="0" eaLnBrk="1" hangingPunct="1">
              <a:spcBef>
                <a:spcPts val="600"/>
              </a:spcBef>
              <a:buNone/>
            </a:pPr>
            <a:r>
              <a:rPr lang="fr-FR" altLang="fr-FR" sz="2000" b="1" dirty="0">
                <a:solidFill>
                  <a:srgbClr val="0070C0"/>
                </a:solidFill>
              </a:rPr>
              <a:t>Responsable :</a:t>
            </a:r>
            <a:r>
              <a:rPr lang="fr-FR" altLang="fr-FR" sz="2000" dirty="0"/>
              <a:t> Edwige Nicolle </a:t>
            </a:r>
            <a:r>
              <a:rPr lang="fr-FR" altLang="fr-FR" sz="1800" dirty="0"/>
              <a:t>(Edwige.Nicolle@univ-grenoble-alpes.fr)</a:t>
            </a:r>
          </a:p>
          <a:p>
            <a:pPr marL="542925" indent="0" eaLnBrk="1" hangingPunct="1">
              <a:spcBef>
                <a:spcPts val="600"/>
              </a:spcBef>
              <a:buFontTx/>
              <a:buNone/>
            </a:pPr>
            <a:r>
              <a:rPr lang="fr-FR" altLang="fr-FR" sz="2000" b="1" dirty="0">
                <a:solidFill>
                  <a:srgbClr val="0070C0"/>
                </a:solidFill>
              </a:rPr>
              <a:t>Objectif pédagogique : </a:t>
            </a:r>
          </a:p>
          <a:p>
            <a:pPr marL="808038" indent="0" eaLnBrk="1" hangingPunct="1">
              <a:spcBef>
                <a:spcPts val="600"/>
              </a:spcBef>
              <a:buFontTx/>
              <a:buNone/>
            </a:pPr>
            <a:r>
              <a:rPr lang="fr-FR" altLang="fr-FR" sz="1800" dirty="0"/>
              <a:t>Donner les bases de la conception de médicaments et de nouvelles substances biologiquement actives en exploitant les connaissances liées à l’interface Chimie-Biologie.</a:t>
            </a:r>
          </a:p>
          <a:p>
            <a:pPr marL="808038" indent="0" eaLnBrk="1" hangingPunct="1">
              <a:spcBef>
                <a:spcPts val="600"/>
              </a:spcBef>
              <a:buFontTx/>
              <a:buNone/>
            </a:pPr>
            <a:r>
              <a:rPr lang="fr-FR" altLang="fr-FR" sz="1800" dirty="0"/>
              <a:t>Permettre à l’étudiant découvrir les points-clés de la recherche dans le domaine de la conception de nouvelles molécules d’intérêt thérapeutique. </a:t>
            </a:r>
          </a:p>
          <a:p>
            <a:pPr marL="542925" indent="0" eaLnBrk="1" hangingPunct="1">
              <a:spcBef>
                <a:spcPts val="600"/>
              </a:spcBef>
              <a:buNone/>
            </a:pPr>
            <a:r>
              <a:rPr lang="fr-FR" altLang="fr-FR" sz="2000" b="1" dirty="0">
                <a:solidFill>
                  <a:srgbClr val="0070C0"/>
                </a:solidFill>
              </a:rPr>
              <a:t>Thèmes :</a:t>
            </a:r>
          </a:p>
          <a:p>
            <a:pPr marL="1073150" defTabSz="1073150" eaLnBrk="1" hangingPunct="1">
              <a:spcBef>
                <a:spcPct val="0"/>
              </a:spcBef>
              <a:buFont typeface="Arial" panose="020B0604020202020204" pitchFamily="34" charset="0"/>
              <a:buChar char="•"/>
            </a:pPr>
            <a:r>
              <a:rPr lang="fr-FR" altLang="fr-FR" sz="1800" dirty="0"/>
              <a:t>Grandes étapes de la recherche de médicaments</a:t>
            </a:r>
          </a:p>
          <a:p>
            <a:pPr marL="1073150" defTabSz="1073150" eaLnBrk="1" hangingPunct="1">
              <a:spcBef>
                <a:spcPct val="0"/>
              </a:spcBef>
              <a:buFont typeface="Arial" panose="020B0604020202020204" pitchFamily="34" charset="0"/>
              <a:buChar char="•"/>
            </a:pPr>
            <a:r>
              <a:rPr lang="fr-FR" altLang="fr-FR" sz="1800" dirty="0"/>
              <a:t>Les ligands et leur structure chimique</a:t>
            </a:r>
          </a:p>
          <a:p>
            <a:pPr marL="1073150" defTabSz="1073150" eaLnBrk="1" hangingPunct="1">
              <a:spcBef>
                <a:spcPct val="0"/>
              </a:spcBef>
              <a:buFont typeface="Arial" panose="020B0604020202020204" pitchFamily="34" charset="0"/>
              <a:buChar char="•"/>
            </a:pPr>
            <a:r>
              <a:rPr lang="fr-FR" altLang="fr-FR" sz="1800" dirty="0"/>
              <a:t>Cibles thérapeutiques</a:t>
            </a:r>
          </a:p>
          <a:p>
            <a:pPr marL="1073150" defTabSz="1073150" eaLnBrk="1" hangingPunct="1">
              <a:spcBef>
                <a:spcPct val="0"/>
              </a:spcBef>
              <a:buFont typeface="Arial" panose="020B0604020202020204" pitchFamily="34" charset="0"/>
              <a:buChar char="•"/>
            </a:pPr>
            <a:r>
              <a:rPr lang="fr-FR" altLang="fr-FR" sz="1800" dirty="0"/>
              <a:t>Relation structure-pharmacodynamie et structure-pharmacocinétique</a:t>
            </a:r>
          </a:p>
          <a:p>
            <a:pPr marL="787400" indent="0" defTabSz="1073150" eaLnBrk="1" hangingPunct="1">
              <a:spcBef>
                <a:spcPct val="0"/>
              </a:spcBef>
              <a:buNone/>
            </a:pPr>
            <a:endParaRPr lang="fr-FR" altLang="fr-FR" sz="1800" dirty="0"/>
          </a:p>
          <a:p>
            <a:pPr marL="542925" indent="0" eaLnBrk="1" hangingPunct="1">
              <a:spcBef>
                <a:spcPts val="600"/>
              </a:spcBef>
              <a:buNone/>
            </a:pPr>
            <a:endParaRPr lang="fr-FR" altLang="fr-FR" sz="1800" dirty="0"/>
          </a:p>
        </p:txBody>
      </p:sp>
    </p:spTree>
    <p:extLst>
      <p:ext uri="{BB962C8B-B14F-4D97-AF65-F5344CB8AC3E}">
        <p14:creationId xmlns:p14="http://schemas.microsoft.com/office/powerpoint/2010/main" val="310425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ZoneTexte 7"/>
          <p:cNvSpPr txBox="1">
            <a:spLocks noChangeArrowheads="1"/>
          </p:cNvSpPr>
          <p:nvPr/>
        </p:nvSpPr>
        <p:spPr bwMode="auto">
          <a:xfrm>
            <a:off x="0" y="181322"/>
            <a:ext cx="9144000" cy="64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Méthodologie en recherche clinique</a:t>
            </a:r>
          </a:p>
          <a:p>
            <a:pPr marL="265113" indent="0" eaLnBrk="1" hangingPunct="1">
              <a:spcBef>
                <a:spcPts val="1200"/>
              </a:spcBef>
              <a:buNone/>
              <a:tabLst>
                <a:tab pos="4929188" algn="l"/>
              </a:tabLst>
            </a:pPr>
            <a:r>
              <a:rPr lang="fr-FR" altLang="fr-FR" sz="2400" b="1" dirty="0"/>
              <a:t>S2 - 6 ECTS </a:t>
            </a:r>
            <a:r>
              <a:rPr lang="fr-FR" altLang="fr-FR" sz="2000" dirty="0"/>
              <a:t>(Jeudi après-midi)</a:t>
            </a:r>
          </a:p>
          <a:p>
            <a:pPr marL="450850" indent="0" eaLnBrk="1" hangingPunct="1">
              <a:spcBef>
                <a:spcPts val="600"/>
              </a:spcBef>
              <a:buNone/>
            </a:pPr>
            <a:r>
              <a:rPr lang="fr-FR" altLang="fr-FR" sz="2000" b="1" dirty="0">
                <a:solidFill>
                  <a:srgbClr val="FF0000"/>
                </a:solidFill>
              </a:rPr>
              <a:t>Cursus médecine à partir du DFGSM 3</a:t>
            </a:r>
          </a:p>
          <a:p>
            <a:pPr marL="450850"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DFASMa</a:t>
            </a:r>
            <a:r>
              <a:rPr lang="fr-FR" altLang="fr-FR" sz="2000" b="1" dirty="0">
                <a:solidFill>
                  <a:srgbClr val="FF0000"/>
                </a:solidFill>
              </a:rPr>
              <a:t> 1 et 2</a:t>
            </a:r>
          </a:p>
          <a:p>
            <a:pPr marL="450850" indent="0" eaLnBrk="1" hangingPunct="1">
              <a:spcBef>
                <a:spcPts val="600"/>
              </a:spcBef>
              <a:buNone/>
              <a:tabLst>
                <a:tab pos="4929188" algn="l"/>
              </a:tabLst>
            </a:pPr>
            <a:r>
              <a:rPr lang="fr-FR" altLang="fr-FR" sz="2000" b="1" dirty="0">
                <a:solidFill>
                  <a:srgbClr val="0070C0"/>
                </a:solidFill>
              </a:rPr>
              <a:t>Responsable : </a:t>
            </a:r>
            <a:r>
              <a:rPr lang="fr-FR" altLang="fr-FR" sz="2000" dirty="0"/>
              <a:t>Matthieu Roustit </a:t>
            </a:r>
            <a:r>
              <a:rPr lang="fr-FR" altLang="fr-FR" sz="1800" dirty="0"/>
              <a:t>(MRoustit@chu-grenoble.fr)</a:t>
            </a:r>
          </a:p>
          <a:p>
            <a:pPr marL="450850" indent="0">
              <a:spcBef>
                <a:spcPts val="600"/>
              </a:spcBef>
              <a:buNone/>
            </a:pPr>
            <a:r>
              <a:rPr lang="fr-FR" sz="2000" b="1" dirty="0">
                <a:solidFill>
                  <a:srgbClr val="0070C0"/>
                </a:solidFill>
              </a:rPr>
              <a:t>Objectifs pédagogiques :</a:t>
            </a:r>
          </a:p>
          <a:p>
            <a:pPr marL="808038" indent="-265113" defTabSz="901700"/>
            <a:r>
              <a:rPr lang="fr-FR" sz="1800" dirty="0"/>
              <a:t>Connaître :</a:t>
            </a:r>
          </a:p>
          <a:p>
            <a:pPr marL="901700" lvl="1" indent="0">
              <a:spcBef>
                <a:spcPts val="0"/>
              </a:spcBef>
            </a:pPr>
            <a:r>
              <a:rPr lang="fr-FR" sz="1800" dirty="0"/>
              <a:t> Bases raisonnement scientifique et application à la recherche en santé</a:t>
            </a:r>
          </a:p>
          <a:p>
            <a:pPr marL="901700" lvl="1" indent="0">
              <a:spcBef>
                <a:spcPts val="0"/>
              </a:spcBef>
            </a:pPr>
            <a:r>
              <a:rPr lang="fr-FR" sz="1800" dirty="0"/>
              <a:t> Principes éthiques et réglementaires encadrant la recherche clinique</a:t>
            </a:r>
          </a:p>
          <a:p>
            <a:pPr marL="901700" lvl="1" indent="0">
              <a:spcBef>
                <a:spcPts val="0"/>
              </a:spcBef>
            </a:pPr>
            <a:r>
              <a:rPr lang="fr-FR" sz="1800" dirty="0"/>
              <a:t> Principes méthodologiques permettant de construire un essai thérapeutique </a:t>
            </a:r>
          </a:p>
          <a:p>
            <a:pPr marL="808038" indent="-265113" defTabSz="901700"/>
            <a:r>
              <a:rPr lang="fr-FR" sz="1800" dirty="0"/>
              <a:t>Savoir :</a:t>
            </a:r>
          </a:p>
          <a:p>
            <a:pPr marL="901700" lvl="1" indent="0">
              <a:spcBef>
                <a:spcPts val="0"/>
              </a:spcBef>
            </a:pPr>
            <a:r>
              <a:rPr lang="fr-FR" sz="1800" dirty="0"/>
              <a:t> Lire un article scientifique en identifiant les principaux biais (LCA)</a:t>
            </a:r>
          </a:p>
          <a:p>
            <a:pPr marL="901700" lvl="1" indent="0">
              <a:spcBef>
                <a:spcPts val="0"/>
              </a:spcBef>
            </a:pPr>
            <a:r>
              <a:rPr lang="fr-FR" sz="1800" dirty="0"/>
              <a:t> Utiliser les bons outils pour réaliser une bibliographie </a:t>
            </a:r>
          </a:p>
          <a:p>
            <a:pPr marL="901700" lvl="1" indent="0">
              <a:spcBef>
                <a:spcPts val="0"/>
              </a:spcBef>
            </a:pPr>
            <a:r>
              <a:rPr lang="fr-FR" sz="1800" dirty="0"/>
              <a:t> Ecrire un protocole de recherche clinique et envisager sa mise en place</a:t>
            </a:r>
          </a:p>
          <a:p>
            <a:pPr marL="450850" indent="0">
              <a:buNone/>
            </a:pPr>
            <a:r>
              <a:rPr lang="fr-FR" altLang="fr-FR" sz="2000" b="1" dirty="0">
                <a:solidFill>
                  <a:srgbClr val="0070C0"/>
                </a:solidFill>
              </a:rPr>
              <a:t>Intervenants :</a:t>
            </a:r>
          </a:p>
          <a:p>
            <a:pPr marL="622300" indent="0" eaLnBrk="1" hangingPunct="1">
              <a:spcBef>
                <a:spcPct val="0"/>
              </a:spcBef>
              <a:buFontTx/>
              <a:buNone/>
            </a:pPr>
            <a:r>
              <a:rPr lang="fr-FR" altLang="fr-FR" sz="1800" dirty="0"/>
              <a:t>Professionnels impliqués dans la recherche clinique à l’UGA et au CHU Grenoble Alpes, médecins </a:t>
            </a:r>
            <a:r>
              <a:rPr lang="fr-FR" altLang="fr-FR" sz="1800" dirty="0" err="1"/>
              <a:t>méthodologistes</a:t>
            </a:r>
            <a:r>
              <a:rPr lang="fr-FR" altLang="fr-FR" sz="1800" dirty="0"/>
              <a:t>, attachés de recherche clinique, chefs de projet, et statisticiens du Centre d'Investigation Clinique du CHU Grenoble (Inserm). </a:t>
            </a:r>
          </a:p>
          <a:p>
            <a:pPr marL="450850" indent="0" eaLnBrk="1" hangingPunct="1">
              <a:spcBef>
                <a:spcPts val="600"/>
              </a:spcBef>
              <a:buFontTx/>
              <a:buNone/>
            </a:pPr>
            <a:r>
              <a:rPr lang="fr-FR" altLang="fr-FR" sz="2000" b="1" dirty="0">
                <a:solidFill>
                  <a:srgbClr val="0070C0"/>
                </a:solidFill>
              </a:rPr>
              <a:t>Enseignements : </a:t>
            </a:r>
            <a:r>
              <a:rPr lang="fr-FR" altLang="fr-FR" sz="1800" dirty="0"/>
              <a:t>cours théoriques, TD et travaux en groupes sur projet.</a:t>
            </a:r>
          </a:p>
        </p:txBody>
      </p:sp>
    </p:spTree>
    <p:extLst>
      <p:ext uri="{BB962C8B-B14F-4D97-AF65-F5344CB8AC3E}">
        <p14:creationId xmlns:p14="http://schemas.microsoft.com/office/powerpoint/2010/main" val="3958982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ZoneTexte 7"/>
          <p:cNvSpPr txBox="1">
            <a:spLocks noChangeArrowheads="1"/>
          </p:cNvSpPr>
          <p:nvPr/>
        </p:nvSpPr>
        <p:spPr bwMode="auto">
          <a:xfrm>
            <a:off x="0" y="180000"/>
            <a:ext cx="9144000" cy="724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Physiologie et biologie des systèmes intégrés</a:t>
            </a:r>
          </a:p>
          <a:p>
            <a:pPr marL="185738" indent="0" eaLnBrk="1" hangingPunct="1">
              <a:spcBef>
                <a:spcPts val="1200"/>
              </a:spcBef>
              <a:buNone/>
              <a:tabLst>
                <a:tab pos="2874963" algn="l"/>
              </a:tabLst>
            </a:pPr>
            <a:r>
              <a:rPr lang="fr-FR" altLang="fr-FR" sz="2400" b="1" dirty="0"/>
              <a:t>S2 - 6 ECTS </a:t>
            </a:r>
            <a:r>
              <a:rPr lang="fr-FR" altLang="fr-FR" sz="2000" dirty="0"/>
              <a:t>(Vendredi après-midi)</a:t>
            </a:r>
          </a:p>
          <a:p>
            <a:pPr marL="357188" indent="0" eaLnBrk="1" hangingPunct="1">
              <a:buNone/>
            </a:pPr>
            <a:r>
              <a:rPr lang="fr-FR" altLang="fr-FR" sz="1600" b="1" dirty="0">
                <a:solidFill>
                  <a:srgbClr val="FF0000"/>
                </a:solidFill>
              </a:rPr>
              <a:t>Cursus médecine à partir du DFGSM2, DFASM 1 et 2</a:t>
            </a:r>
          </a:p>
          <a:p>
            <a:pPr marL="357188" indent="0" eaLnBrk="1" hangingPunct="1">
              <a:spcBef>
                <a:spcPts val="0"/>
              </a:spcBef>
              <a:buNone/>
            </a:pPr>
            <a:r>
              <a:rPr lang="fr-FR" altLang="fr-FR" sz="1600" b="1" dirty="0">
                <a:solidFill>
                  <a:srgbClr val="FF0000"/>
                </a:solidFill>
              </a:rPr>
              <a:t>Cursus maïeutique </a:t>
            </a:r>
            <a:r>
              <a:rPr lang="fr-FR" altLang="fr-FR" sz="1600" b="1" dirty="0" err="1">
                <a:solidFill>
                  <a:srgbClr val="FF0000"/>
                </a:solidFill>
              </a:rPr>
              <a:t>DFGSMa</a:t>
            </a:r>
            <a:r>
              <a:rPr lang="fr-FR" altLang="fr-FR" sz="1600" b="1" dirty="0">
                <a:solidFill>
                  <a:srgbClr val="FF0000"/>
                </a:solidFill>
              </a:rPr>
              <a:t> 2, </a:t>
            </a:r>
            <a:r>
              <a:rPr lang="fr-FR" altLang="fr-FR" sz="1600" b="1" dirty="0" err="1">
                <a:solidFill>
                  <a:srgbClr val="FF0000"/>
                </a:solidFill>
              </a:rPr>
              <a:t>DFASMa</a:t>
            </a:r>
            <a:r>
              <a:rPr lang="fr-FR" altLang="fr-FR" sz="1600" b="1" dirty="0">
                <a:solidFill>
                  <a:srgbClr val="FF0000"/>
                </a:solidFill>
              </a:rPr>
              <a:t> 1 et 2</a:t>
            </a:r>
          </a:p>
          <a:p>
            <a:pPr marL="357188" indent="0" eaLnBrk="1" hangingPunct="1">
              <a:spcBef>
                <a:spcPts val="0"/>
              </a:spcBef>
              <a:buNone/>
            </a:pPr>
            <a:r>
              <a:rPr lang="fr-FR" altLang="fr-FR" sz="1600" b="1" dirty="0">
                <a:solidFill>
                  <a:srgbClr val="FF0000"/>
                </a:solidFill>
              </a:rPr>
              <a:t>Les kinés 4</a:t>
            </a:r>
            <a:r>
              <a:rPr lang="fr-FR" altLang="fr-FR" sz="1600" b="1" baseline="30000" dirty="0">
                <a:solidFill>
                  <a:srgbClr val="FF0000"/>
                </a:solidFill>
              </a:rPr>
              <a:t>e</a:t>
            </a:r>
            <a:r>
              <a:rPr lang="fr-FR" altLang="fr-FR" sz="1600" b="1" dirty="0">
                <a:solidFill>
                  <a:srgbClr val="FF0000"/>
                </a:solidFill>
              </a:rPr>
              <a:t> année</a:t>
            </a:r>
          </a:p>
          <a:p>
            <a:pPr marL="357188" indent="0" eaLnBrk="1" hangingPunct="1">
              <a:spcBef>
                <a:spcPts val="600"/>
              </a:spcBef>
              <a:buNone/>
              <a:tabLst>
                <a:tab pos="2874963" algn="l"/>
              </a:tabLst>
            </a:pPr>
            <a:r>
              <a:rPr lang="fr-FR" altLang="fr-FR" sz="2000" b="1" dirty="0">
                <a:solidFill>
                  <a:srgbClr val="0070C0"/>
                </a:solidFill>
              </a:rPr>
              <a:t>Responsable : </a:t>
            </a:r>
            <a:r>
              <a:rPr lang="fr-FR" altLang="fr-FR" sz="2000" dirty="0"/>
              <a:t>Elise </a:t>
            </a:r>
            <a:r>
              <a:rPr lang="fr-FR" altLang="fr-FR" sz="2000" dirty="0" err="1"/>
              <a:t>Belaidi-Corsat</a:t>
            </a:r>
            <a:r>
              <a:rPr lang="fr-FR" altLang="fr-FR" sz="2000" dirty="0"/>
              <a:t> </a:t>
            </a:r>
            <a:r>
              <a:rPr lang="fr-FR" altLang="fr-FR" sz="1800" dirty="0"/>
              <a:t>(elise.belaidi-corsat@univ-grenoble-alpes.fr)</a:t>
            </a:r>
          </a:p>
          <a:p>
            <a:pPr marL="357188" indent="0" eaLnBrk="1" hangingPunct="1">
              <a:spcBef>
                <a:spcPts val="600"/>
              </a:spcBef>
              <a:buFontTx/>
              <a:buNone/>
            </a:pPr>
            <a:r>
              <a:rPr lang="fr-FR" altLang="fr-FR" sz="2000" b="1" dirty="0">
                <a:solidFill>
                  <a:srgbClr val="0070C0"/>
                </a:solidFill>
              </a:rPr>
              <a:t>Objectif pédagogique</a:t>
            </a:r>
          </a:p>
          <a:p>
            <a:pPr marL="542925" indent="0" eaLnBrk="1" hangingPunct="1">
              <a:spcBef>
                <a:spcPct val="0"/>
              </a:spcBef>
              <a:buFontTx/>
              <a:buNone/>
            </a:pPr>
            <a:r>
              <a:rPr lang="fr-FR" altLang="fr-FR" sz="1800" dirty="0"/>
              <a:t>Acquisition de notions avancées de physiologie et physiopathologie </a:t>
            </a:r>
            <a:r>
              <a:rPr lang="fr-FR" altLang="fr-FR" sz="1800" b="1" dirty="0"/>
              <a:t>intégrative Réponse aux stress</a:t>
            </a:r>
          </a:p>
          <a:p>
            <a:pPr marL="357188" indent="0" eaLnBrk="1" hangingPunct="1">
              <a:spcBef>
                <a:spcPts val="300"/>
              </a:spcBef>
              <a:buNone/>
            </a:pPr>
            <a:r>
              <a:rPr lang="fr-FR" altLang="fr-FR" sz="2000" b="1" dirty="0">
                <a:solidFill>
                  <a:srgbClr val="0070C0"/>
                </a:solidFill>
              </a:rPr>
              <a:t>Cours :</a:t>
            </a:r>
          </a:p>
          <a:p>
            <a:pPr marL="285750" indent="-285750" eaLnBrk="1" hangingPunct="1">
              <a:spcBef>
                <a:spcPct val="0"/>
              </a:spcBef>
            </a:pPr>
            <a:endParaRPr lang="fr-FR" altLang="fr-FR" sz="1800" b="1" dirty="0"/>
          </a:p>
          <a:p>
            <a:pPr marL="285750" indent="-285750" eaLnBrk="1" hangingPunct="1">
              <a:spcBef>
                <a:spcPct val="0"/>
              </a:spcBef>
            </a:pPr>
            <a:endParaRPr lang="fr-FR" altLang="fr-FR" sz="1800" b="1" dirty="0"/>
          </a:p>
          <a:p>
            <a:pPr eaLnBrk="1" hangingPunct="1">
              <a:spcBef>
                <a:spcPct val="0"/>
              </a:spcBef>
              <a:buNone/>
            </a:pPr>
            <a:endParaRPr lang="fr-FR" altLang="fr-FR" sz="1800" b="1" dirty="0"/>
          </a:p>
          <a:p>
            <a:pPr marL="285750" indent="-285750" eaLnBrk="1" hangingPunct="1">
              <a:spcBef>
                <a:spcPct val="0"/>
              </a:spcBef>
            </a:pPr>
            <a:endParaRPr lang="fr-FR" altLang="fr-FR" sz="1800" b="1" dirty="0"/>
          </a:p>
          <a:p>
            <a:pPr marL="285750" indent="-285750" eaLnBrk="1" hangingPunct="1">
              <a:spcBef>
                <a:spcPct val="0"/>
              </a:spcBef>
            </a:pPr>
            <a:endParaRPr lang="fr-FR" altLang="fr-FR" sz="1800" b="1" dirty="0"/>
          </a:p>
          <a:p>
            <a:pPr marL="357188" indent="0" eaLnBrk="1" hangingPunct="1">
              <a:spcBef>
                <a:spcPts val="300"/>
              </a:spcBef>
              <a:buNone/>
            </a:pPr>
            <a:r>
              <a:rPr lang="fr-FR" sz="2000" b="1" dirty="0">
                <a:solidFill>
                  <a:srgbClr val="0070C0"/>
                </a:solidFill>
              </a:rPr>
              <a:t>TD : </a:t>
            </a:r>
          </a:p>
          <a:p>
            <a:pPr marL="808038" lvl="1" indent="-185738"/>
            <a:r>
              <a:rPr lang="fr-FR" sz="1800" dirty="0"/>
              <a:t>Travail autour d’</a:t>
            </a:r>
            <a:r>
              <a:rPr lang="fr-FR" sz="1800" b="1" dirty="0"/>
              <a:t>articles scientifiques </a:t>
            </a:r>
            <a:r>
              <a:rPr lang="fr-FR" sz="1800" dirty="0"/>
              <a:t>: repérage des points clés, exemples d’explorations et d’investigation chez l’Homme, chez l’animal</a:t>
            </a:r>
            <a:r>
              <a:rPr lang="is-IS" sz="1800" dirty="0"/>
              <a:t>…</a:t>
            </a:r>
            <a:endParaRPr lang="fr-FR" sz="1800" dirty="0"/>
          </a:p>
          <a:p>
            <a:pPr marL="808038" lvl="1" indent="-185738"/>
            <a:r>
              <a:rPr lang="fr-FR" sz="1800" b="1" dirty="0"/>
              <a:t>Exposé</a:t>
            </a:r>
            <a:r>
              <a:rPr lang="fr-FR" sz="1800" dirty="0"/>
              <a:t> sur un sujet de </a:t>
            </a:r>
            <a:r>
              <a:rPr lang="fr-FR" sz="1800" b="1" dirty="0"/>
              <a:t>physiologie intégrative</a:t>
            </a:r>
          </a:p>
          <a:p>
            <a:pPr marL="808038" lvl="2" indent="0">
              <a:spcBef>
                <a:spcPts val="0"/>
              </a:spcBef>
              <a:buNone/>
            </a:pPr>
            <a:r>
              <a:rPr lang="fr-FR" sz="1800" dirty="0"/>
              <a:t>Exemples d’exposés : jeux vidéo. et épilepsie, adaptation cardiaque à l’exercice, à l’apnée en profondeur, digestion en montagne…</a:t>
            </a:r>
            <a:endParaRPr lang="fr-FR" altLang="fr-FR" sz="1800" dirty="0"/>
          </a:p>
          <a:p>
            <a:pPr marL="357188" indent="0" eaLnBrk="1" hangingPunct="1">
              <a:spcBef>
                <a:spcPts val="600"/>
              </a:spcBef>
              <a:buNone/>
              <a:tabLst>
                <a:tab pos="2874963" algn="l"/>
              </a:tabLst>
            </a:pPr>
            <a:endParaRPr lang="fr-FR" altLang="fr-FR" sz="1800" dirty="0"/>
          </a:p>
        </p:txBody>
      </p:sp>
      <p:pic>
        <p:nvPicPr>
          <p:cNvPr id="2" name="Image 1"/>
          <p:cNvPicPr>
            <a:picLocks noChangeAspect="1"/>
          </p:cNvPicPr>
          <p:nvPr/>
        </p:nvPicPr>
        <p:blipFill>
          <a:blip r:embed="rId2"/>
          <a:stretch>
            <a:fillRect/>
          </a:stretch>
        </p:blipFill>
        <p:spPr>
          <a:xfrm>
            <a:off x="3382653" y="3034437"/>
            <a:ext cx="3336199" cy="2188154"/>
          </a:xfrm>
          <a:prstGeom prst="rect">
            <a:avLst/>
          </a:prstGeom>
        </p:spPr>
      </p:pic>
    </p:spTree>
    <p:extLst>
      <p:ext uri="{BB962C8B-B14F-4D97-AF65-F5344CB8AC3E}">
        <p14:creationId xmlns:p14="http://schemas.microsoft.com/office/powerpoint/2010/main" val="3512168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7"/>
          <p:cNvSpPr txBox="1">
            <a:spLocks noChangeArrowheads="1"/>
          </p:cNvSpPr>
          <p:nvPr/>
        </p:nvSpPr>
        <p:spPr bwMode="auto">
          <a:xfrm>
            <a:off x="1" y="180000"/>
            <a:ext cx="9143999" cy="635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sz="2800" b="1" dirty="0">
                <a:solidFill>
                  <a:srgbClr val="0070C0"/>
                </a:solidFill>
              </a:rPr>
              <a:t>Traceurs, imagerie fonctionnelle et métabolique</a:t>
            </a:r>
          </a:p>
          <a:p>
            <a:pPr marL="357188" indent="0" eaLnBrk="1" hangingPunct="1">
              <a:spcBef>
                <a:spcPts val="1200"/>
              </a:spcBef>
              <a:buNone/>
            </a:pPr>
            <a:r>
              <a:rPr lang="fr-FR" altLang="fr-FR" sz="2400" b="1" dirty="0"/>
              <a:t>S2 - 6 ECTS </a:t>
            </a:r>
            <a:r>
              <a:rPr lang="fr-FR" altLang="fr-FR" sz="2000" dirty="0"/>
              <a:t>(Jeudi après-midi)</a:t>
            </a:r>
          </a:p>
          <a:p>
            <a:pPr marL="542925" indent="0" eaLnBrk="1" hangingPunct="1">
              <a:spcBef>
                <a:spcPts val="600"/>
              </a:spcBef>
              <a:buNone/>
            </a:pPr>
            <a:r>
              <a:rPr lang="fr-FR" altLang="fr-FR" sz="2000" b="1" dirty="0">
                <a:solidFill>
                  <a:srgbClr val="FF0000"/>
                </a:solidFill>
              </a:rPr>
              <a:t>Cursus médecine à partir du DFGSM 2</a:t>
            </a:r>
          </a:p>
          <a:p>
            <a:pPr marL="542925" indent="0" eaLnBrk="1" hangingPunct="1">
              <a:spcBef>
                <a:spcPts val="600"/>
              </a:spcBef>
              <a:buNone/>
            </a:pPr>
            <a:r>
              <a:rPr lang="fr-FR" altLang="fr-FR" sz="2000" b="1" dirty="0">
                <a:solidFill>
                  <a:srgbClr val="0070C0"/>
                </a:solidFill>
              </a:rPr>
              <a:t>Responsable :</a:t>
            </a:r>
            <a:r>
              <a:rPr lang="fr-FR" altLang="fr-FR" sz="2400" b="1" dirty="0"/>
              <a:t> </a:t>
            </a:r>
            <a:r>
              <a:rPr lang="fr-FR" altLang="fr-FR" sz="2000" dirty="0"/>
              <a:t>Daniel </a:t>
            </a:r>
            <a:r>
              <a:rPr lang="fr-FR" altLang="fr-FR" sz="2000" dirty="0" err="1"/>
              <a:t>Fagret</a:t>
            </a:r>
            <a:r>
              <a:rPr lang="fr-FR" altLang="fr-FR" sz="2000" dirty="0"/>
              <a:t> </a:t>
            </a:r>
            <a:r>
              <a:rPr lang="fr-FR" altLang="fr-FR" sz="1800" dirty="0"/>
              <a:t>(DFagret@chu-grenoble.fr)</a:t>
            </a:r>
          </a:p>
          <a:p>
            <a:pPr marL="542925" indent="0" eaLnBrk="1" hangingPunct="1">
              <a:spcBef>
                <a:spcPts val="600"/>
              </a:spcBef>
              <a:buFontTx/>
              <a:buNone/>
            </a:pPr>
            <a:r>
              <a:rPr lang="fr-FR" altLang="fr-FR" sz="2000" b="1" dirty="0">
                <a:solidFill>
                  <a:srgbClr val="0070C0"/>
                </a:solidFill>
              </a:rPr>
              <a:t>Objectifs pédagogiques :</a:t>
            </a:r>
          </a:p>
          <a:p>
            <a:pPr marL="715963" indent="0" eaLnBrk="1" hangingPunct="1">
              <a:spcBef>
                <a:spcPts val="600"/>
              </a:spcBef>
              <a:buFontTx/>
              <a:buNone/>
            </a:pPr>
            <a:r>
              <a:rPr lang="fr-FR" altLang="fr-FR" sz="1800" dirty="0"/>
              <a:t>Acquérir les notions de traceurs et cinétiques des traceurs</a:t>
            </a:r>
          </a:p>
          <a:p>
            <a:pPr marL="715963" indent="0" eaLnBrk="1" hangingPunct="1">
              <a:spcBef>
                <a:spcPts val="300"/>
              </a:spcBef>
              <a:buFontTx/>
              <a:buNone/>
            </a:pPr>
            <a:r>
              <a:rPr lang="fr-FR" altLang="fr-FR" sz="1800" dirty="0"/>
              <a:t>Connaître les possibilités offertes par l’imagerie biologique pour aborder la physiopathologie, la pharmacologie et l’étude des mécanismes cellulaires.</a:t>
            </a:r>
          </a:p>
          <a:p>
            <a:pPr marL="542925" indent="0" eaLnBrk="1" hangingPunct="1">
              <a:spcBef>
                <a:spcPts val="600"/>
              </a:spcBef>
              <a:buNone/>
            </a:pPr>
            <a:r>
              <a:rPr lang="fr-FR" altLang="fr-FR" sz="2000" b="1" dirty="0">
                <a:solidFill>
                  <a:srgbClr val="0070C0"/>
                </a:solidFill>
              </a:rPr>
              <a:t>Enseignements :</a:t>
            </a:r>
          </a:p>
          <a:p>
            <a:pPr marL="981075" indent="-185738" eaLnBrk="1" hangingPunct="1">
              <a:spcBef>
                <a:spcPts val="600"/>
              </a:spcBef>
            </a:pPr>
            <a:r>
              <a:rPr lang="fr-FR" altLang="fr-FR" sz="1800" dirty="0"/>
              <a:t>Traceurs : Isotopes radioactifs, luminescence et fluorescence, produits de contraste imagerie RMN – X et Ultrasons</a:t>
            </a:r>
          </a:p>
          <a:p>
            <a:pPr marL="981075" indent="-185738" eaLnBrk="1" hangingPunct="1">
              <a:spcBef>
                <a:spcPts val="300"/>
              </a:spcBef>
            </a:pPr>
            <a:r>
              <a:rPr lang="fr-FR" altLang="fr-FR" sz="1800" dirty="0"/>
              <a:t>Cinétique des traceurs : analyse </a:t>
            </a:r>
            <a:r>
              <a:rPr lang="fr-FR" altLang="fr-FR" sz="1800" dirty="0" err="1"/>
              <a:t>compartimentale</a:t>
            </a:r>
            <a:r>
              <a:rPr lang="fr-FR" altLang="fr-FR" sz="1800" dirty="0"/>
              <a:t>, débits et métabolismes</a:t>
            </a:r>
          </a:p>
          <a:p>
            <a:pPr marL="981075" indent="-185738" eaLnBrk="1" hangingPunct="1">
              <a:spcBef>
                <a:spcPts val="300"/>
              </a:spcBef>
            </a:pPr>
            <a:r>
              <a:rPr lang="fr-FR" altLang="fr-FR" sz="1800" dirty="0"/>
              <a:t>Imagerie biologique : Nucléaire SPECT-TEP et fluorescence, RMN, X</a:t>
            </a:r>
          </a:p>
          <a:p>
            <a:pPr marL="981075" indent="-185738" eaLnBrk="1" hangingPunct="1">
              <a:spcBef>
                <a:spcPts val="300"/>
              </a:spcBef>
            </a:pPr>
            <a:r>
              <a:rPr lang="fr-FR" altLang="fr-FR" sz="1800" dirty="0" err="1"/>
              <a:t>Cytométrie</a:t>
            </a:r>
            <a:r>
              <a:rPr lang="fr-FR" altLang="fr-FR" sz="1800" dirty="0"/>
              <a:t> en flux – Imagerie et microscopie</a:t>
            </a:r>
          </a:p>
          <a:p>
            <a:pPr marL="981075" indent="-185738" eaLnBrk="1" hangingPunct="1">
              <a:spcBef>
                <a:spcPts val="300"/>
              </a:spcBef>
            </a:pPr>
            <a:r>
              <a:rPr lang="fr-FR" altLang="fr-FR" sz="1800" dirty="0"/>
              <a:t>Imagerie fonctionnelle clinique : IRM de perfusion et spectrométrie RMN, IRM fonctionnelle, TEP – Imagerie fonctionnelle : SPECT</a:t>
            </a:r>
          </a:p>
          <a:p>
            <a:pPr marL="981075" indent="-185738" eaLnBrk="1" hangingPunct="1">
              <a:spcBef>
                <a:spcPts val="300"/>
              </a:spcBef>
            </a:pPr>
            <a:r>
              <a:rPr lang="fr-FR" altLang="fr-FR" sz="1800" dirty="0"/>
              <a:t>Applications thérapeutiques des agents physiques : radiothérapie, agents radioactifs</a:t>
            </a:r>
          </a:p>
        </p:txBody>
      </p:sp>
    </p:spTree>
    <p:extLst>
      <p:ext uri="{BB962C8B-B14F-4D97-AF65-F5344CB8AC3E}">
        <p14:creationId xmlns:p14="http://schemas.microsoft.com/office/powerpoint/2010/main" val="972004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7"/>
          <p:cNvSpPr txBox="1">
            <a:spLocks noChangeArrowheads="1"/>
          </p:cNvSpPr>
          <p:nvPr/>
        </p:nvSpPr>
        <p:spPr bwMode="auto">
          <a:xfrm>
            <a:off x="1" y="180000"/>
            <a:ext cx="9143999" cy="698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sz="2800" b="1" dirty="0">
                <a:solidFill>
                  <a:srgbClr val="0070C0"/>
                </a:solidFill>
              </a:rPr>
              <a:t>Approche juridique et éthique des produits de santé</a:t>
            </a:r>
          </a:p>
          <a:p>
            <a:pPr marL="450850" indent="0" eaLnBrk="1" hangingPunct="1">
              <a:spcBef>
                <a:spcPts val="1200"/>
              </a:spcBef>
              <a:buNone/>
            </a:pPr>
            <a:r>
              <a:rPr lang="fr-FR" altLang="fr-FR" sz="2400" b="1" dirty="0"/>
              <a:t>S2 - 6 ECTS </a:t>
            </a:r>
            <a:r>
              <a:rPr lang="fr-FR" altLang="fr-FR" sz="2000" dirty="0"/>
              <a:t>(Vendredi après-midi)</a:t>
            </a:r>
          </a:p>
          <a:p>
            <a:pPr marL="715963" indent="0" eaLnBrk="1" hangingPunct="1">
              <a:spcBef>
                <a:spcPts val="600"/>
              </a:spcBef>
              <a:buNone/>
            </a:pPr>
            <a:r>
              <a:rPr lang="fr-FR" altLang="fr-FR" sz="2000" b="1" dirty="0">
                <a:solidFill>
                  <a:srgbClr val="FF0000"/>
                </a:solidFill>
              </a:rPr>
              <a:t>Cursus médecine DFASM 1 et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600"/>
              </a:spcBef>
              <a:buNone/>
            </a:pPr>
            <a:r>
              <a:rPr lang="fr-FR" altLang="fr-FR" sz="2000" b="1" dirty="0">
                <a:solidFill>
                  <a:srgbClr val="0070C0"/>
                </a:solidFill>
              </a:rPr>
              <a:t>Responsable : </a:t>
            </a:r>
            <a:r>
              <a:rPr lang="fr-FR" altLang="fr-FR" sz="2000" dirty="0"/>
              <a:t>Valérie </a:t>
            </a:r>
            <a:r>
              <a:rPr lang="fr-FR" altLang="fr-FR" sz="2000" dirty="0" err="1"/>
              <a:t>Guieu</a:t>
            </a:r>
            <a:r>
              <a:rPr lang="fr-FR" altLang="fr-FR" sz="2000" dirty="0"/>
              <a:t> </a:t>
            </a:r>
            <a:r>
              <a:rPr lang="fr-FR" altLang="fr-FR" sz="1800" dirty="0"/>
              <a:t>(</a:t>
            </a:r>
            <a:r>
              <a:rPr lang="fr-FR" sz="1800" dirty="0"/>
              <a:t>Valerie.Guieu@univ-grenoble-alpes.fr)</a:t>
            </a:r>
          </a:p>
          <a:p>
            <a:pPr marL="715963" indent="0" eaLnBrk="1" hangingPunct="1">
              <a:spcBef>
                <a:spcPts val="600"/>
              </a:spcBef>
              <a:buFontTx/>
              <a:buNone/>
            </a:pPr>
            <a:r>
              <a:rPr lang="fr-FR" altLang="fr-FR" sz="2000" b="1" dirty="0">
                <a:solidFill>
                  <a:srgbClr val="0070C0"/>
                </a:solidFill>
              </a:rPr>
              <a:t>Objectifs pédagogiques :</a:t>
            </a:r>
          </a:p>
          <a:p>
            <a:pPr marL="901700" indent="0" eaLnBrk="1" hangingPunct="1">
              <a:spcBef>
                <a:spcPts val="600"/>
              </a:spcBef>
              <a:buFontTx/>
              <a:buNone/>
            </a:pPr>
            <a:r>
              <a:rPr lang="fr-FR" altLang="fr-FR" sz="2000" b="1" dirty="0"/>
              <a:t>Les produits de santé abordés dans cette UE sont majoritairement les dispositifs médicaux</a:t>
            </a:r>
          </a:p>
          <a:p>
            <a:pPr marL="1073150" indent="-192088" eaLnBrk="1" hangingPunct="1">
              <a:spcBef>
                <a:spcPts val="600"/>
              </a:spcBef>
            </a:pPr>
            <a:r>
              <a:rPr lang="fr-FR" altLang="fr-FR" sz="1800" dirty="0"/>
              <a:t>Connaître la base des </a:t>
            </a:r>
            <a:r>
              <a:rPr lang="fr-FR" altLang="fr-FR" sz="1800" b="1" dirty="0"/>
              <a:t>affaires règlementaires nécessaire au développement des produits de santé</a:t>
            </a:r>
            <a:r>
              <a:rPr lang="fr-FR" altLang="fr-FR" sz="1800" dirty="0"/>
              <a:t>. </a:t>
            </a:r>
          </a:p>
          <a:p>
            <a:pPr marL="1073150" indent="0" eaLnBrk="1" hangingPunct="1">
              <a:spcBef>
                <a:spcPts val="600"/>
              </a:spcBef>
              <a:buNone/>
            </a:pPr>
            <a:r>
              <a:rPr lang="fr-FR" altLang="fr-FR" sz="1800" dirty="0"/>
              <a:t>Exemples de thèmes abordés en 2020 :</a:t>
            </a:r>
          </a:p>
          <a:p>
            <a:pPr marL="1073150" indent="0" eaLnBrk="1" hangingPunct="1">
              <a:spcBef>
                <a:spcPts val="300"/>
              </a:spcBef>
              <a:buNone/>
            </a:pPr>
            <a:r>
              <a:rPr lang="fr-FR" altLang="fr-FR" sz="1800" dirty="0"/>
              <a:t>Réglementation européenne, principaux acteurs (opérateurs économiques, organismes notifiés, …), sécurité sanitaire (matériovigilance, surveillance du marché, …)</a:t>
            </a:r>
          </a:p>
          <a:p>
            <a:pPr marL="1073150" indent="-192088" eaLnBrk="1" hangingPunct="1">
              <a:spcBef>
                <a:spcPts val="600"/>
              </a:spcBef>
            </a:pPr>
            <a:r>
              <a:rPr lang="fr-FR" altLang="fr-FR" sz="1800" dirty="0"/>
              <a:t>Appréhender quelques </a:t>
            </a:r>
            <a:r>
              <a:rPr lang="fr-FR" altLang="fr-FR" sz="1800" b="1" dirty="0"/>
              <a:t>sujets relatifs à l’éthique des produits de santé</a:t>
            </a:r>
            <a:r>
              <a:rPr lang="fr-FR" altLang="fr-FR" sz="1800" dirty="0"/>
              <a:t>.</a:t>
            </a:r>
          </a:p>
          <a:p>
            <a:pPr marL="1073150" indent="0" eaLnBrk="1" hangingPunct="1">
              <a:spcBef>
                <a:spcPts val="600"/>
              </a:spcBef>
              <a:buNone/>
            </a:pPr>
            <a:r>
              <a:rPr lang="fr-FR" altLang="fr-FR" sz="1800" dirty="0"/>
              <a:t>Exemples de thèmes abordés en 2020 :</a:t>
            </a:r>
          </a:p>
          <a:p>
            <a:pPr marL="1073150" indent="0" eaLnBrk="1" hangingPunct="1">
              <a:spcBef>
                <a:spcPts val="300"/>
              </a:spcBef>
              <a:buNone/>
            </a:pPr>
            <a:r>
              <a:rPr lang="fr-FR" altLang="fr-FR" sz="1800" dirty="0"/>
              <a:t>Le principe de responsabilité, dichotomie naturel / artificiel ; à partir de quand l’innovation est-elle un progrès ? Le corps humain est-il un produit de santé ? </a:t>
            </a:r>
            <a:r>
              <a:rPr lang="fr-FR" altLang="fr-FR" sz="1800" dirty="0" err="1"/>
              <a:t>Transhumanisme</a:t>
            </a:r>
            <a:r>
              <a:rPr lang="fr-FR" altLang="fr-FR" sz="1800" dirty="0"/>
              <a:t>. </a:t>
            </a:r>
          </a:p>
          <a:p>
            <a:pPr marL="881062" indent="0" eaLnBrk="1" hangingPunct="1">
              <a:spcBef>
                <a:spcPct val="0"/>
              </a:spcBef>
              <a:buNone/>
            </a:pPr>
            <a:endParaRPr lang="fr-FR" altLang="fr-FR" sz="1800" dirty="0"/>
          </a:p>
        </p:txBody>
      </p:sp>
    </p:spTree>
    <p:extLst>
      <p:ext uri="{BB962C8B-B14F-4D97-AF65-F5344CB8AC3E}">
        <p14:creationId xmlns:p14="http://schemas.microsoft.com/office/powerpoint/2010/main" val="557986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ZoneTexte 7"/>
          <p:cNvSpPr txBox="1">
            <a:spLocks noChangeArrowheads="1"/>
          </p:cNvSpPr>
          <p:nvPr/>
        </p:nvSpPr>
        <p:spPr bwMode="auto">
          <a:xfrm>
            <a:off x="0" y="181322"/>
            <a:ext cx="9144000" cy="701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Virologie humaine</a:t>
            </a:r>
          </a:p>
          <a:p>
            <a:pPr marL="450850" indent="0" eaLnBrk="1" hangingPunct="1">
              <a:spcBef>
                <a:spcPts val="1200"/>
              </a:spcBef>
              <a:buNone/>
              <a:tabLst>
                <a:tab pos="2782888" algn="l"/>
                <a:tab pos="4929188" algn="l"/>
              </a:tabLst>
            </a:pPr>
            <a:r>
              <a:rPr lang="fr-FR" altLang="fr-FR" sz="2400" b="1" dirty="0"/>
              <a:t>S2 - 6 ECTS  </a:t>
            </a:r>
            <a:r>
              <a:rPr lang="fr-FR" altLang="fr-FR" sz="2000" dirty="0"/>
              <a:t>(Jeudi et vendredi après-midi)</a:t>
            </a:r>
            <a:r>
              <a:rPr lang="fr-FR" altLang="fr-FR" sz="2400" b="1" dirty="0"/>
              <a:t>	</a:t>
            </a:r>
          </a:p>
          <a:p>
            <a:pPr marL="715963" indent="0" eaLnBrk="1" hangingPunct="1">
              <a:buNone/>
            </a:pPr>
            <a:r>
              <a:rPr lang="fr-FR" altLang="fr-FR" sz="2000" b="1" dirty="0">
                <a:solidFill>
                  <a:srgbClr val="FF0000"/>
                </a:solidFill>
              </a:rPr>
              <a:t>Cursus médecine à partir du DFGSM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a:t>
            </a:r>
          </a:p>
          <a:p>
            <a:pPr marL="715963" indent="0" eaLnBrk="1" hangingPunct="1">
              <a:spcBef>
                <a:spcPts val="600"/>
              </a:spcBef>
              <a:buNone/>
              <a:tabLst>
                <a:tab pos="2782888" algn="l"/>
                <a:tab pos="4929188" algn="l"/>
              </a:tabLst>
            </a:pPr>
            <a:r>
              <a:rPr lang="fr-FR" altLang="fr-FR" sz="2000" b="1" dirty="0">
                <a:solidFill>
                  <a:srgbClr val="0070C0"/>
                </a:solidFill>
              </a:rPr>
              <a:t>Responsables : 	</a:t>
            </a:r>
            <a:r>
              <a:rPr lang="fr-FR" altLang="fr-FR" sz="2000" dirty="0"/>
              <a:t>Rob </a:t>
            </a:r>
            <a:r>
              <a:rPr lang="fr-FR" altLang="fr-FR" sz="2000" dirty="0" err="1"/>
              <a:t>Ruigrok</a:t>
            </a:r>
            <a:r>
              <a:rPr lang="fr-FR" altLang="fr-FR" sz="2000" dirty="0"/>
              <a:t> </a:t>
            </a:r>
            <a:r>
              <a:rPr lang="fr-FR" altLang="fr-FR" sz="1800" dirty="0"/>
              <a:t>(</a:t>
            </a:r>
            <a:r>
              <a:rPr lang="fr-CH" altLang="fr-FR" sz="1800" dirty="0"/>
              <a:t>rob.ruigrok@ibs.fr) / </a:t>
            </a:r>
            <a:r>
              <a:rPr lang="fr-CH" altLang="fr-FR" sz="2000" dirty="0"/>
              <a:t>Pascal Poignard </a:t>
            </a:r>
            <a:r>
              <a:rPr lang="fr-CH" altLang="fr-FR" sz="1800" dirty="0"/>
              <a:t>(pascal.poignard@ibs.fr) / </a:t>
            </a:r>
            <a:r>
              <a:rPr lang="fr-CH" altLang="fr-FR" sz="2000" dirty="0"/>
              <a:t>Patrice Morand </a:t>
            </a:r>
            <a:r>
              <a:rPr lang="fr-CH" altLang="fr-FR" sz="1800" dirty="0"/>
              <a:t>(P</a:t>
            </a:r>
            <a:r>
              <a:rPr lang="fr-FR" altLang="fr-FR" sz="1800" dirty="0"/>
              <a:t>Morand@chu-grenoble.fr)</a:t>
            </a:r>
          </a:p>
          <a:p>
            <a:pPr marL="715963" indent="0">
              <a:buNone/>
            </a:pPr>
            <a:r>
              <a:rPr lang="fr-FR" sz="2000" b="1" dirty="0">
                <a:solidFill>
                  <a:srgbClr val="0070C0"/>
                </a:solidFill>
              </a:rPr>
              <a:t>Objectifs pédagogiques :</a:t>
            </a:r>
          </a:p>
          <a:p>
            <a:pPr marL="901700" lvl="1" indent="0" eaLnBrk="1" hangingPunct="1">
              <a:spcBef>
                <a:spcPts val="0"/>
              </a:spcBef>
              <a:buNone/>
              <a:tabLst>
                <a:tab pos="1073150" algn="l"/>
              </a:tabLst>
            </a:pPr>
            <a:r>
              <a:rPr lang="fr-FR" altLang="fr-FR" sz="1800" dirty="0"/>
              <a:t>1 - Connaître l’importance des maladies virales en santé humaine</a:t>
            </a:r>
          </a:p>
          <a:p>
            <a:pPr marL="901700" lvl="2" indent="0" eaLnBrk="1" hangingPunct="1">
              <a:spcBef>
                <a:spcPts val="0"/>
              </a:spcBef>
              <a:buFontTx/>
              <a:buNone/>
              <a:tabLst>
                <a:tab pos="1258888" algn="l"/>
              </a:tabLst>
            </a:pPr>
            <a:r>
              <a:rPr lang="fr-FR" altLang="fr-FR" sz="1800" dirty="0"/>
              <a:t>	Ex : VIH, hépatites, virus émergents, bioterrorisme</a:t>
            </a:r>
            <a:endParaRPr lang="fr-CH" altLang="fr-FR" sz="1800" dirty="0"/>
          </a:p>
          <a:p>
            <a:pPr marL="901700" lvl="2" indent="0" eaLnBrk="1" hangingPunct="1">
              <a:spcBef>
                <a:spcPts val="0"/>
              </a:spcBef>
              <a:buFontTx/>
              <a:buNone/>
              <a:tabLst>
                <a:tab pos="1073150" algn="l"/>
              </a:tabLst>
            </a:pPr>
            <a:r>
              <a:rPr lang="fr-FR" altLang="fr-FR" sz="1800" dirty="0"/>
              <a:t>2 - Comprendre la structure d’un virus et son cycle dans la cellule   </a:t>
            </a:r>
          </a:p>
          <a:p>
            <a:pPr marL="901700" lvl="2" indent="0" eaLnBrk="1" hangingPunct="1">
              <a:spcBef>
                <a:spcPts val="0"/>
              </a:spcBef>
              <a:buNone/>
              <a:tabLst>
                <a:tab pos="1258888" algn="l"/>
              </a:tabLst>
            </a:pPr>
            <a:r>
              <a:rPr lang="fr-FR" altLang="fr-FR" sz="1800" dirty="0"/>
              <a:t>	Ex : grippe, VIH, </a:t>
            </a:r>
            <a:r>
              <a:rPr lang="fr-FR" altLang="fr-FR" sz="1800" dirty="0" err="1"/>
              <a:t>herpesvirus</a:t>
            </a:r>
            <a:endParaRPr lang="fr-CH" altLang="fr-FR" sz="1800" dirty="0"/>
          </a:p>
          <a:p>
            <a:pPr marL="901700" lvl="2" indent="0" eaLnBrk="1" hangingPunct="1">
              <a:spcBef>
                <a:spcPts val="0"/>
              </a:spcBef>
              <a:buNone/>
              <a:tabLst>
                <a:tab pos="1073150" algn="l"/>
              </a:tabLst>
            </a:pPr>
            <a:r>
              <a:rPr lang="fr-FR" altLang="fr-FR" sz="1800" dirty="0"/>
              <a:t>3 - Comment faire un vaccin ou un antiviral</a:t>
            </a:r>
          </a:p>
          <a:p>
            <a:pPr marL="901700" lvl="2" indent="0" eaLnBrk="1" hangingPunct="1">
              <a:spcBef>
                <a:spcPts val="0"/>
              </a:spcBef>
              <a:buNone/>
              <a:tabLst>
                <a:tab pos="1073150" algn="l"/>
              </a:tabLst>
            </a:pPr>
            <a:r>
              <a:rPr lang="fr-FR" altLang="fr-FR" sz="1800" dirty="0"/>
              <a:t>4 - Virus humain vs zoonose</a:t>
            </a:r>
          </a:p>
          <a:p>
            <a:pPr marL="715963" lvl="2" indent="0" eaLnBrk="1" hangingPunct="1">
              <a:spcBef>
                <a:spcPts val="600"/>
              </a:spcBef>
              <a:buNone/>
            </a:pPr>
            <a:r>
              <a:rPr lang="fr-CH" altLang="fr-FR" sz="2000" b="1" dirty="0" err="1">
                <a:solidFill>
                  <a:srgbClr val="0070C0"/>
                </a:solidFill>
              </a:rPr>
              <a:t>Pré-requis</a:t>
            </a:r>
            <a:r>
              <a:rPr lang="fr-CH" altLang="fr-FR" sz="2000" b="1" dirty="0">
                <a:solidFill>
                  <a:srgbClr val="0070C0"/>
                </a:solidFill>
              </a:rPr>
              <a:t> : </a:t>
            </a:r>
            <a:r>
              <a:rPr lang="fr-CH" altLang="fr-FR" sz="1800" dirty="0"/>
              <a:t>Bonne notion de biologie cellulaire (BIO 403)</a:t>
            </a:r>
          </a:p>
          <a:p>
            <a:pPr marL="715963" lvl="1" indent="0" eaLnBrk="1" hangingPunct="1">
              <a:spcBef>
                <a:spcPts val="600"/>
              </a:spcBef>
              <a:buFontTx/>
              <a:buNone/>
            </a:pPr>
            <a:r>
              <a:rPr lang="fr-FR" altLang="fr-FR" sz="2000" b="1" dirty="0">
                <a:solidFill>
                  <a:srgbClr val="0070C0"/>
                </a:solidFill>
              </a:rPr>
              <a:t>Enseignements :</a:t>
            </a:r>
          </a:p>
          <a:p>
            <a:pPr marL="1166813" lvl="1" indent="-265113" eaLnBrk="1" hangingPunct="1">
              <a:spcBef>
                <a:spcPts val="0"/>
              </a:spcBef>
              <a:buFont typeface="Arial" panose="020B0604020202020204" pitchFamily="34" charset="0"/>
              <a:buChar char="•"/>
            </a:pPr>
            <a:r>
              <a:rPr lang="fr-CH" altLang="fr-FR" sz="1800" dirty="0"/>
              <a:t>Cours magistraux (30h)</a:t>
            </a:r>
          </a:p>
          <a:p>
            <a:pPr marL="1166813" lvl="1" indent="-265113" eaLnBrk="1" hangingPunct="1">
              <a:spcBef>
                <a:spcPts val="0"/>
              </a:spcBef>
              <a:buFont typeface="Arial" panose="020B0604020202020204" pitchFamily="34" charset="0"/>
              <a:buChar char="•"/>
            </a:pPr>
            <a:r>
              <a:rPr lang="fr-CH" altLang="fr-FR" sz="1800" dirty="0"/>
              <a:t>TD (15h) : présentations d’articles scientifiques avec deux enseignants (biologiste et médecin) qui interagissent sur les aspects fondamentaux et médicaux des infections virales</a:t>
            </a:r>
          </a:p>
          <a:p>
            <a:pPr marL="1166813" lvl="1" indent="-265113" eaLnBrk="1" hangingPunct="1">
              <a:spcBef>
                <a:spcPts val="0"/>
              </a:spcBef>
              <a:buFont typeface="Arial" panose="020B0604020202020204" pitchFamily="34" charset="0"/>
              <a:buChar char="•"/>
            </a:pPr>
            <a:r>
              <a:rPr lang="fr-CH" altLang="fr-FR" sz="1800" dirty="0"/>
              <a:t>Examen écrit + présentation analyse d’article</a:t>
            </a:r>
          </a:p>
          <a:p>
            <a:pPr marL="715963" indent="0" eaLnBrk="1" hangingPunct="1">
              <a:spcBef>
                <a:spcPts val="600"/>
              </a:spcBef>
              <a:buNone/>
              <a:tabLst>
                <a:tab pos="2782888" algn="l"/>
                <a:tab pos="4929188" algn="l"/>
              </a:tabLst>
            </a:pPr>
            <a:endParaRPr lang="fr-FR" altLang="fr-FR" sz="1800" dirty="0"/>
          </a:p>
        </p:txBody>
      </p:sp>
      <p:pic>
        <p:nvPicPr>
          <p:cNvPr id="5" name="Picture 3" descr="prcvcn2"/>
          <p:cNvPicPr>
            <a:picLocks noChangeAspect="1" noChangeArrowheads="1"/>
          </p:cNvPicPr>
          <p:nvPr/>
        </p:nvPicPr>
        <p:blipFill>
          <a:blip r:embed="rId2" cstate="print">
            <a:extLst>
              <a:ext uri="{28A0092B-C50C-407E-A947-70E740481C1C}">
                <a14:useLocalDpi xmlns:a14="http://schemas.microsoft.com/office/drawing/2010/main" val="0"/>
              </a:ext>
            </a:extLst>
          </a:blip>
          <a:srcRect t="6161" b="7574"/>
          <a:stretch>
            <a:fillRect/>
          </a:stretch>
        </p:blipFill>
        <p:spPr bwMode="auto">
          <a:xfrm>
            <a:off x="6691120" y="989539"/>
            <a:ext cx="811696" cy="73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3427" y="989539"/>
            <a:ext cx="643082" cy="730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3491" y="3866809"/>
            <a:ext cx="866036" cy="140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descr="nm0703-839-F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61129" y="2751638"/>
            <a:ext cx="1184507" cy="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p:nvPr/>
        </p:nvSpPr>
        <p:spPr>
          <a:xfrm>
            <a:off x="7582772" y="1719854"/>
            <a:ext cx="918457" cy="276999"/>
          </a:xfrm>
          <a:prstGeom prst="rect">
            <a:avLst/>
          </a:prstGeom>
          <a:noFill/>
        </p:spPr>
        <p:txBody>
          <a:bodyPr wrap="none" rtlCol="0">
            <a:spAutoFit/>
          </a:bodyPr>
          <a:lstStyle/>
          <a:p>
            <a:r>
              <a:rPr lang="fr-FR" sz="1200" dirty="0"/>
              <a:t>Variole, </a:t>
            </a:r>
            <a:r>
              <a:rPr lang="fr-FR" sz="1200" dirty="0" err="1"/>
              <a:t>pox</a:t>
            </a:r>
            <a:endParaRPr lang="fr-FR" sz="1200" dirty="0"/>
          </a:p>
        </p:txBody>
      </p:sp>
      <p:sp>
        <p:nvSpPr>
          <p:cNvPr id="10" name="ZoneTexte 9"/>
          <p:cNvSpPr txBox="1"/>
          <p:nvPr/>
        </p:nvSpPr>
        <p:spPr>
          <a:xfrm>
            <a:off x="6620188" y="1707250"/>
            <a:ext cx="929806" cy="276999"/>
          </a:xfrm>
          <a:prstGeom prst="rect">
            <a:avLst/>
          </a:prstGeom>
          <a:noFill/>
        </p:spPr>
        <p:txBody>
          <a:bodyPr wrap="none" rtlCol="0">
            <a:spAutoFit/>
          </a:bodyPr>
          <a:lstStyle/>
          <a:p>
            <a:r>
              <a:rPr lang="fr-FR" sz="1200" dirty="0"/>
              <a:t>Coronavirus</a:t>
            </a:r>
          </a:p>
        </p:txBody>
      </p:sp>
      <p:pic>
        <p:nvPicPr>
          <p:cNvPr id="11" name="Picture 16" descr="logoIBS_quadri_filair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30376" y="218116"/>
            <a:ext cx="836964" cy="46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59324" y="112545"/>
            <a:ext cx="1033610" cy="687820"/>
          </a:xfrm>
          <a:prstGeom prst="rect">
            <a:avLst/>
          </a:prstGeom>
        </p:spPr>
      </p:pic>
    </p:spTree>
    <p:extLst>
      <p:ext uri="{BB962C8B-B14F-4D97-AF65-F5344CB8AC3E}">
        <p14:creationId xmlns:p14="http://schemas.microsoft.com/office/powerpoint/2010/main" val="4257842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0268" y="2773783"/>
            <a:ext cx="4891008" cy="4016484"/>
          </a:xfrm>
          <a:prstGeom prst="rect">
            <a:avLst/>
          </a:prstGeom>
          <a:noFill/>
          <a:ln w="19050">
            <a:solidFill>
              <a:schemeClr val="accent1"/>
            </a:solidFill>
            <a:prstDash val="solid"/>
          </a:ln>
        </p:spPr>
        <p:txBody>
          <a:bodyPr wrap="square" rtlCol="0">
            <a:spAutoFit/>
          </a:bodyPr>
          <a:lstStyle/>
          <a:p>
            <a:pPr algn="just">
              <a:defRPr/>
            </a:pPr>
            <a:r>
              <a:rPr lang="fr-FR" sz="1600" dirty="0">
                <a:solidFill>
                  <a:srgbClr val="0000FF"/>
                </a:solidFill>
                <a:latin typeface="Arial" panose="020B0604020202020204" pitchFamily="34" charset="0"/>
                <a:ea typeface="Verdana"/>
                <a:cs typeface="Arial" panose="020B0604020202020204" pitchFamily="34" charset="0"/>
              </a:rPr>
              <a:t>Implication des étudiants </a:t>
            </a:r>
            <a:r>
              <a:rPr lang="fr-FR" sz="1600" dirty="0">
                <a:solidFill>
                  <a:srgbClr val="000000"/>
                </a:solidFill>
                <a:latin typeface="Arial" panose="020B0604020202020204" pitchFamily="34" charset="0"/>
                <a:ea typeface="Verdana"/>
                <a:cs typeface="Arial" panose="020B0604020202020204" pitchFamily="34" charset="0"/>
              </a:rPr>
              <a:t>et </a:t>
            </a:r>
            <a:r>
              <a:rPr lang="fr-FR" sz="1600" dirty="0">
                <a:solidFill>
                  <a:srgbClr val="008000"/>
                </a:solidFill>
                <a:latin typeface="Arial" panose="020B0604020202020204" pitchFamily="34" charset="0"/>
                <a:ea typeface="Verdana"/>
                <a:cs typeface="Arial" panose="020B0604020202020204" pitchFamily="34" charset="0"/>
              </a:rPr>
              <a:t>transversalité</a:t>
            </a:r>
            <a:endParaRPr lang="fr-FR" sz="1600" dirty="0">
              <a:solidFill>
                <a:srgbClr val="000000"/>
              </a:solidFill>
              <a:latin typeface="Arial" panose="020B0604020202020204" pitchFamily="34" charset="0"/>
              <a:ea typeface="Verdana"/>
              <a:cs typeface="Arial" panose="020B0604020202020204" pitchFamily="34" charset="0"/>
            </a:endParaRPr>
          </a:p>
          <a:p>
            <a:pPr marL="185738" algn="just">
              <a:spcBef>
                <a:spcPts val="300"/>
              </a:spcBef>
              <a:defRPr/>
            </a:pPr>
            <a:r>
              <a:rPr lang="fr-FR" sz="1600" b="1" i="1" dirty="0">
                <a:solidFill>
                  <a:srgbClr val="7030A0"/>
                </a:solidFill>
                <a:latin typeface="Arial" panose="020B0604020202020204" pitchFamily="34" charset="0"/>
                <a:ea typeface="Verdana"/>
                <a:cs typeface="Arial" panose="020B0604020202020204" pitchFamily="34" charset="0"/>
              </a:rPr>
              <a:t>Objectifs spécifiques:</a:t>
            </a:r>
            <a:endParaRPr lang="fr-FR" sz="1600" dirty="0">
              <a:solidFill>
                <a:srgbClr val="000000"/>
              </a:solidFill>
              <a:latin typeface="Arial" panose="020B0604020202020204" pitchFamily="34" charset="0"/>
              <a:ea typeface="Verdana"/>
              <a:cs typeface="Arial" panose="020B0604020202020204" pitchFamily="34" charset="0"/>
            </a:endParaRPr>
          </a:p>
          <a:p>
            <a:pPr marL="542925" lvl="1" indent="-277813" algn="just">
              <a:spcBef>
                <a:spcPts val="300"/>
              </a:spcBef>
              <a:buFont typeface="Wingdings" charset="2"/>
              <a:buChar char="§"/>
              <a:defRPr/>
            </a:pPr>
            <a:r>
              <a:rPr lang="fr-FR" sz="1600" dirty="0">
                <a:solidFill>
                  <a:srgbClr val="008000"/>
                </a:solidFill>
                <a:latin typeface="Arial" panose="020B0604020202020204" pitchFamily="34" charset="0"/>
                <a:ea typeface="Verdana"/>
                <a:cs typeface="Arial" panose="020B0604020202020204" pitchFamily="34" charset="0"/>
              </a:rPr>
              <a:t>Recueillir</a:t>
            </a:r>
            <a:r>
              <a:rPr lang="fr-FR" sz="1600" dirty="0">
                <a:solidFill>
                  <a:srgbClr val="000000"/>
                </a:solidFill>
                <a:latin typeface="Arial" panose="020B0604020202020204" pitchFamily="34" charset="0"/>
                <a:ea typeface="Verdana"/>
                <a:cs typeface="Arial" panose="020B0604020202020204" pitchFamily="34" charset="0"/>
              </a:rPr>
              <a:t> des mesures physiologiques </a:t>
            </a:r>
            <a:r>
              <a:rPr lang="fr-FR" sz="1600" dirty="0">
                <a:solidFill>
                  <a:srgbClr val="0000FF"/>
                </a:solidFill>
                <a:latin typeface="Arial" panose="020B0604020202020204" pitchFamily="34" charset="0"/>
                <a:ea typeface="Verdana"/>
                <a:cs typeface="Arial" panose="020B0604020202020204" pitchFamily="34" charset="0"/>
              </a:rPr>
              <a:t>personnalisées</a:t>
            </a:r>
            <a:r>
              <a:rPr lang="fr-FR" sz="1600" dirty="0">
                <a:solidFill>
                  <a:srgbClr val="000000"/>
                </a:solidFill>
                <a:latin typeface="Arial" panose="020B0604020202020204" pitchFamily="34" charset="0"/>
                <a:ea typeface="Verdana"/>
                <a:cs typeface="Arial" panose="020B0604020202020204" pitchFamily="34" charset="0"/>
              </a:rPr>
              <a:t> </a:t>
            </a:r>
            <a:r>
              <a:rPr lang="fr-FR" sz="1600" dirty="0">
                <a:solidFill>
                  <a:srgbClr val="008000"/>
                </a:solidFill>
                <a:latin typeface="Arial" panose="020B0604020202020204" pitchFamily="34" charset="0"/>
                <a:ea typeface="Verdana"/>
                <a:cs typeface="Arial" panose="020B0604020202020204" pitchFamily="34" charset="0"/>
              </a:rPr>
              <a:t>au cours d’activités physiques diverses </a:t>
            </a:r>
            <a:r>
              <a:rPr lang="fr-FR" sz="1600" dirty="0">
                <a:latin typeface="Arial" panose="020B0604020202020204" pitchFamily="34" charset="0"/>
                <a:ea typeface="Verdana"/>
                <a:cs typeface="Arial" panose="020B0604020202020204" pitchFamily="34" charset="0"/>
              </a:rPr>
              <a:t>(supports)</a:t>
            </a:r>
          </a:p>
          <a:p>
            <a:pPr marL="542925" lvl="1" indent="-277813" algn="just">
              <a:spcBef>
                <a:spcPts val="300"/>
              </a:spcBef>
              <a:buFont typeface="Wingdings" charset="2"/>
              <a:buChar char="§"/>
              <a:defRPr/>
            </a:pPr>
            <a:r>
              <a:rPr lang="fr-FR" sz="1600" dirty="0">
                <a:solidFill>
                  <a:srgbClr val="008000"/>
                </a:solidFill>
                <a:latin typeface="Arial" panose="020B0604020202020204" pitchFamily="34" charset="0"/>
                <a:ea typeface="Verdana"/>
                <a:cs typeface="Arial" panose="020B0604020202020204" pitchFamily="34" charset="0"/>
              </a:rPr>
              <a:t>Analyser et traiter l’information puis l’interpréter: application de méthodologie et de physiologie</a:t>
            </a:r>
          </a:p>
          <a:p>
            <a:pPr marL="542925" lvl="1" indent="-277813" algn="just">
              <a:spcBef>
                <a:spcPts val="300"/>
              </a:spcBef>
              <a:buFont typeface="Wingdings" charset="2"/>
              <a:buChar char="§"/>
              <a:defRPr/>
            </a:pPr>
            <a:r>
              <a:rPr lang="fr-FR" sz="1600" dirty="0">
                <a:solidFill>
                  <a:srgbClr val="0000FF"/>
                </a:solidFill>
                <a:latin typeface="Arial" panose="020B0604020202020204" pitchFamily="34" charset="0"/>
                <a:ea typeface="Verdana"/>
                <a:cs typeface="Arial" panose="020B0604020202020204" pitchFamily="34" charset="0"/>
              </a:rPr>
              <a:t>Développer l’autonomie </a:t>
            </a:r>
            <a:r>
              <a:rPr lang="fr-FR" sz="1600" dirty="0">
                <a:solidFill>
                  <a:srgbClr val="000000"/>
                </a:solidFill>
                <a:latin typeface="Arial" panose="020B0604020202020204" pitchFamily="34" charset="0"/>
                <a:ea typeface="Verdana"/>
                <a:cs typeface="Arial" panose="020B0604020202020204" pitchFamily="34" charset="0"/>
              </a:rPr>
              <a:t>en sortie et en TD: élaboration de votre projet personnel</a:t>
            </a:r>
          </a:p>
          <a:p>
            <a:pPr marL="542925" lvl="1" indent="-277813" algn="just">
              <a:spcBef>
                <a:spcPts val="300"/>
              </a:spcBef>
              <a:buFont typeface="Wingdings" charset="2"/>
              <a:buChar char="§"/>
              <a:defRPr/>
            </a:pPr>
            <a:r>
              <a:rPr lang="fr-FR" sz="1600" dirty="0">
                <a:solidFill>
                  <a:srgbClr val="0000FF"/>
                </a:solidFill>
                <a:latin typeface="Arial" panose="020B0604020202020204" pitchFamily="34" charset="0"/>
                <a:ea typeface="Verdana"/>
                <a:cs typeface="Arial" panose="020B0604020202020204" pitchFamily="34" charset="0"/>
              </a:rPr>
              <a:t>Développer le travail collaboratif</a:t>
            </a:r>
            <a:r>
              <a:rPr lang="fr-FR" sz="1600" dirty="0">
                <a:solidFill>
                  <a:srgbClr val="000000"/>
                </a:solidFill>
                <a:latin typeface="Arial" panose="020B0604020202020204" pitchFamily="34" charset="0"/>
                <a:ea typeface="Verdana"/>
                <a:cs typeface="Arial" panose="020B0604020202020204" pitchFamily="34" charset="0"/>
              </a:rPr>
              <a:t>: travail en petit groupe et mise en commun des données pour analyse (organisation, rigueur, partage).</a:t>
            </a:r>
          </a:p>
          <a:p>
            <a:pPr marL="542925" lvl="1" indent="-277813" algn="just">
              <a:spcBef>
                <a:spcPts val="300"/>
              </a:spcBef>
              <a:buFont typeface="Wingdings" charset="2"/>
              <a:buChar char="§"/>
              <a:defRPr/>
            </a:pPr>
            <a:r>
              <a:rPr lang="fr-FR" sz="1600" dirty="0">
                <a:solidFill>
                  <a:srgbClr val="000000"/>
                </a:solidFill>
                <a:latin typeface="Arial" panose="020B0604020202020204" pitchFamily="34" charset="0"/>
                <a:ea typeface="Verdana"/>
                <a:cs typeface="Arial" panose="020B0604020202020204" pitchFamily="34" charset="0"/>
              </a:rPr>
              <a:t>Initier à la production scientifique (écriture d’un article scientifique)</a:t>
            </a:r>
          </a:p>
        </p:txBody>
      </p:sp>
      <p:sp>
        <p:nvSpPr>
          <p:cNvPr id="2" name="Espace réservé du numéro de diapositive 1"/>
          <p:cNvSpPr>
            <a:spLocks noGrp="1"/>
          </p:cNvSpPr>
          <p:nvPr>
            <p:ph type="sldNum" sz="quarter" idx="12"/>
          </p:nvPr>
        </p:nvSpPr>
        <p:spPr/>
        <p:txBody>
          <a:bodyPr/>
          <a:lstStyle/>
          <a:p>
            <a:fld id="{119D8DE2-A0E8-9048-9B83-55F96E7F3FEB}" type="slidenum">
              <a:rPr lang="fr-FR" smtClean="0"/>
              <a:t>22</a:t>
            </a:fld>
            <a:endParaRPr lang="fr-FR"/>
          </a:p>
        </p:txBody>
      </p:sp>
      <p:sp>
        <p:nvSpPr>
          <p:cNvPr id="5" name="ZoneTexte 4">
            <a:extLst>
              <a:ext uri="{FF2B5EF4-FFF2-40B4-BE49-F238E27FC236}">
                <a16:creationId xmlns:a16="http://schemas.microsoft.com/office/drawing/2014/main" id="{3EBACCF7-05A6-7E42-9D28-685594C6156B}"/>
              </a:ext>
            </a:extLst>
          </p:cNvPr>
          <p:cNvSpPr txBox="1"/>
          <p:nvPr/>
        </p:nvSpPr>
        <p:spPr>
          <a:xfrm>
            <a:off x="4941276" y="2774025"/>
            <a:ext cx="4135100" cy="4016241"/>
          </a:xfrm>
          <a:prstGeom prst="rect">
            <a:avLst/>
          </a:prstGeom>
          <a:noFill/>
          <a:ln w="19050">
            <a:solidFill>
              <a:schemeClr val="accent1"/>
            </a:solidFill>
          </a:ln>
        </p:spPr>
        <p:txBody>
          <a:bodyPr wrap="square" rtlCol="0">
            <a:noAutofit/>
          </a:bodyPr>
          <a:lstStyle/>
          <a:p>
            <a:pPr marL="257175" lvl="1" indent="-257175">
              <a:buFont typeface="Arial" charset="0"/>
              <a:buChar char="•"/>
            </a:pPr>
            <a:r>
              <a:rPr lang="fr-FR" sz="1600" i="1" dirty="0">
                <a:solidFill>
                  <a:srgbClr val="E834EA"/>
                </a:solidFill>
                <a:latin typeface="Arial" panose="020B0604020202020204" pitchFamily="34" charset="0"/>
                <a:ea typeface="Verdana"/>
                <a:cs typeface="Arial" panose="020B0604020202020204" pitchFamily="34" charset="0"/>
              </a:rPr>
              <a:t>Cours théoriques: Initiation à la génération de signaux physiologiques (Mesure, 6h) et Physiologie de l’effort (6h)</a:t>
            </a:r>
          </a:p>
          <a:p>
            <a:pPr marL="257175" lvl="1" indent="-257175">
              <a:buFont typeface="Arial" charset="0"/>
              <a:buChar char="•"/>
            </a:pPr>
            <a:endParaRPr lang="fr-FR" sz="1600" i="1" dirty="0">
              <a:solidFill>
                <a:srgbClr val="E834EA"/>
              </a:solidFill>
              <a:latin typeface="Arial" panose="020B0604020202020204" pitchFamily="34" charset="0"/>
              <a:ea typeface="Verdana"/>
              <a:cs typeface="Arial" panose="020B0604020202020204" pitchFamily="34" charset="0"/>
            </a:endParaRPr>
          </a:p>
          <a:p>
            <a:pPr marL="257175" lvl="1" indent="-257175">
              <a:buFont typeface="Arial" charset="0"/>
              <a:buChar char="•"/>
            </a:pPr>
            <a:r>
              <a:rPr lang="fr-FR" sz="1600" i="1" dirty="0">
                <a:solidFill>
                  <a:srgbClr val="000000"/>
                </a:solidFill>
                <a:latin typeface="Arial" panose="020B0604020202020204" pitchFamily="34" charset="0"/>
                <a:cs typeface="Arial" panose="020B0604020202020204" pitchFamily="34" charset="0"/>
              </a:rPr>
              <a:t>Sorties terrain en alternance: </a:t>
            </a:r>
          </a:p>
          <a:p>
            <a:pPr marL="257175" lvl="1" indent="-257175">
              <a:buFont typeface="Arial" charset="0"/>
              <a:buChar char="•"/>
            </a:pPr>
            <a:endParaRPr lang="fr-FR" sz="1600" i="1" dirty="0">
              <a:solidFill>
                <a:srgbClr val="000000"/>
              </a:solidFill>
              <a:latin typeface="Arial" panose="020B0604020202020204" pitchFamily="34" charset="0"/>
              <a:cs typeface="Arial" panose="020B0604020202020204" pitchFamily="34" charset="0"/>
            </a:endParaRPr>
          </a:p>
          <a:p>
            <a:pPr marL="300038" lvl="2" algn="just"/>
            <a:r>
              <a:rPr lang="fr-FR" sz="1600" i="1" dirty="0">
                <a:solidFill>
                  <a:srgbClr val="008000"/>
                </a:solidFill>
                <a:latin typeface="Arial" panose="020B0604020202020204" pitchFamily="34" charset="0"/>
                <a:cs typeface="Arial" panose="020B0604020202020204" pitchFamily="34" charset="0"/>
              </a:rPr>
              <a:t>Acquisitions sur le terrain de la fréquence cardiaque au cours d’activités physiques différentes : 3 sorties terrains en support des TD</a:t>
            </a:r>
          </a:p>
          <a:p>
            <a:pPr marL="257175" lvl="1" indent="-257175">
              <a:buFont typeface="Arial" charset="0"/>
              <a:buChar char="•"/>
            </a:pPr>
            <a:endParaRPr lang="fr-FR" sz="1600" i="1" dirty="0">
              <a:solidFill>
                <a:srgbClr val="FF0000"/>
              </a:solidFill>
              <a:latin typeface="Arial" panose="020B0604020202020204" pitchFamily="34" charset="0"/>
              <a:ea typeface="Verdana"/>
              <a:cs typeface="Arial" panose="020B0604020202020204" pitchFamily="34" charset="0"/>
            </a:endParaRPr>
          </a:p>
          <a:p>
            <a:pPr marL="266700" lvl="2" indent="-266700">
              <a:buFont typeface="Arial"/>
              <a:buChar char="•"/>
            </a:pPr>
            <a:r>
              <a:rPr lang="fr-FR" sz="1600" i="1" dirty="0">
                <a:solidFill>
                  <a:srgbClr val="000090"/>
                </a:solidFill>
                <a:latin typeface="Arial" panose="020B0604020202020204" pitchFamily="34" charset="0"/>
                <a:cs typeface="Arial" panose="020B0604020202020204" pitchFamily="34" charset="0"/>
              </a:rPr>
              <a:t>TD : Traitement et analyse des données en salle informatique + évaluation (20 h) </a:t>
            </a:r>
          </a:p>
        </p:txBody>
      </p:sp>
      <p:pic>
        <p:nvPicPr>
          <p:cNvPr id="7" name="Image 10" descr="http://www.chamrousse.info/images/raquettes_gaudet_14.jpg">
            <a:extLst>
              <a:ext uri="{FF2B5EF4-FFF2-40B4-BE49-F238E27FC236}">
                <a16:creationId xmlns:a16="http://schemas.microsoft.com/office/drawing/2014/main" id="{2EDAA138-E9DE-644B-9259-175EA804624A}"/>
              </a:ext>
            </a:extLst>
          </p:cNvPr>
          <p:cNvPicPr>
            <a:picLocks noChangeAspect="1"/>
          </p:cNvPicPr>
          <p:nvPr/>
        </p:nvPicPr>
        <p:blipFill>
          <a:blip r:embed="rId3"/>
          <a:srcRect/>
          <a:stretch>
            <a:fillRect/>
          </a:stretch>
        </p:blipFill>
        <p:spPr bwMode="auto">
          <a:xfrm>
            <a:off x="8593334" y="3830596"/>
            <a:ext cx="373777" cy="210099"/>
          </a:xfrm>
          <a:prstGeom prst="rect">
            <a:avLst/>
          </a:prstGeom>
          <a:noFill/>
          <a:ln w="9525">
            <a:solidFill>
              <a:schemeClr val="accent1"/>
            </a:solidFill>
            <a:miter lim="800000"/>
            <a:headEnd/>
            <a:tailEnd/>
          </a:ln>
        </p:spPr>
      </p:pic>
      <p:pic>
        <p:nvPicPr>
          <p:cNvPr id="8" name="Picture 7" descr="test-vma-300x157">
            <a:hlinkClick r:id="rId4" tooltip="test-vma"/>
            <a:extLst>
              <a:ext uri="{FF2B5EF4-FFF2-40B4-BE49-F238E27FC236}">
                <a16:creationId xmlns:a16="http://schemas.microsoft.com/office/drawing/2014/main" id="{37BFAF21-C111-7047-8CA3-1554541045D6}"/>
              </a:ext>
            </a:extLst>
          </p:cNvPr>
          <p:cNvPicPr>
            <a:picLocks noChangeAspect="1" noChangeArrowheads="1"/>
          </p:cNvPicPr>
          <p:nvPr/>
        </p:nvPicPr>
        <p:blipFill>
          <a:blip r:embed="rId5"/>
          <a:srcRect/>
          <a:stretch>
            <a:fillRect/>
          </a:stretch>
        </p:blipFill>
        <p:spPr bwMode="auto">
          <a:xfrm>
            <a:off x="8515350" y="4073205"/>
            <a:ext cx="499765" cy="261544"/>
          </a:xfrm>
          <a:prstGeom prst="rect">
            <a:avLst/>
          </a:prstGeom>
          <a:noFill/>
        </p:spPr>
      </p:pic>
      <p:sp>
        <p:nvSpPr>
          <p:cNvPr id="10" name="ZoneTexte 7"/>
          <p:cNvSpPr txBox="1">
            <a:spLocks noChangeArrowheads="1"/>
          </p:cNvSpPr>
          <p:nvPr/>
        </p:nvSpPr>
        <p:spPr bwMode="auto">
          <a:xfrm>
            <a:off x="0" y="181322"/>
            <a:ext cx="9144000"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36000">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sz="2800" b="1" dirty="0">
                <a:solidFill>
                  <a:srgbClr val="0070C0"/>
                </a:solidFill>
              </a:rPr>
              <a:t>Mesures expérimentales et physiologie de l’effort </a:t>
            </a:r>
          </a:p>
          <a:p>
            <a:pPr marL="265113" indent="0" eaLnBrk="1" hangingPunct="1">
              <a:spcBef>
                <a:spcPts val="1200"/>
              </a:spcBef>
              <a:buNone/>
              <a:tabLst>
                <a:tab pos="2782888" algn="l"/>
                <a:tab pos="4929188" algn="l"/>
              </a:tabLst>
            </a:pPr>
            <a:r>
              <a:rPr lang="fr-FR" altLang="fr-FR" sz="2400" b="1" dirty="0"/>
              <a:t>S2 - 6 ECTS </a:t>
            </a:r>
            <a:r>
              <a:rPr lang="fr-FR" altLang="fr-FR" sz="2000" dirty="0"/>
              <a:t>(Jeudi après-midi)</a:t>
            </a:r>
          </a:p>
          <a:p>
            <a:pPr marL="450850" indent="0" eaLnBrk="1" hangingPunct="1">
              <a:spcBef>
                <a:spcPts val="600"/>
              </a:spcBef>
              <a:buNone/>
              <a:tabLst>
                <a:tab pos="2782888" algn="l"/>
                <a:tab pos="4929188" algn="l"/>
              </a:tabLst>
            </a:pPr>
            <a:r>
              <a:rPr lang="fr-FR" altLang="fr-FR" sz="2000" b="1" dirty="0">
                <a:solidFill>
                  <a:srgbClr val="FF0000"/>
                </a:solidFill>
              </a:rPr>
              <a:t>Cursus médecine DFGSM 3</a:t>
            </a:r>
          </a:p>
          <a:p>
            <a:pPr marL="450850" indent="0" eaLnBrk="1" hangingPunct="1">
              <a:spcBef>
                <a:spcPts val="600"/>
              </a:spcBef>
              <a:buNone/>
              <a:tabLst>
                <a:tab pos="2782888" algn="l"/>
                <a:tab pos="4929188" algn="l"/>
              </a:tabLst>
            </a:pPr>
            <a:r>
              <a:rPr lang="fr-FR" altLang="fr-FR" sz="2000" b="1" dirty="0">
                <a:solidFill>
                  <a:srgbClr val="0070C0"/>
                </a:solidFill>
              </a:rPr>
              <a:t>Responsable : </a:t>
            </a:r>
            <a:r>
              <a:rPr lang="fr-FR" altLang="fr-FR" sz="2000" dirty="0"/>
              <a:t>Pascale </a:t>
            </a:r>
            <a:r>
              <a:rPr lang="fr-FR" altLang="fr-FR" sz="2000" dirty="0" err="1"/>
              <a:t>Calabrese</a:t>
            </a:r>
            <a:r>
              <a:rPr lang="fr-FR" altLang="fr-FR" sz="2000" dirty="0"/>
              <a:t> </a:t>
            </a:r>
            <a:r>
              <a:rPr lang="fr-FR" altLang="fr-FR" sz="1600" dirty="0"/>
              <a:t>(</a:t>
            </a:r>
            <a:r>
              <a:rPr lang="fr-FR" sz="1600" dirty="0">
                <a:latin typeface="Arial" charset="0"/>
              </a:rPr>
              <a:t>Pascale.Calabrese@univ-grenoble-alpes.fr)</a:t>
            </a:r>
          </a:p>
          <a:p>
            <a:pPr marL="450850" indent="0" eaLnBrk="1" hangingPunct="1">
              <a:spcBef>
                <a:spcPts val="600"/>
              </a:spcBef>
              <a:buNone/>
              <a:tabLst>
                <a:tab pos="2782888" algn="l"/>
                <a:tab pos="4929188" algn="l"/>
              </a:tabLst>
            </a:pPr>
            <a:r>
              <a:rPr lang="fr-FR" sz="2000" b="1" dirty="0">
                <a:solidFill>
                  <a:srgbClr val="0070C0"/>
                </a:solidFill>
              </a:rPr>
              <a:t>Objectif général : </a:t>
            </a:r>
            <a:r>
              <a:rPr lang="fr-FR" sz="1600" dirty="0">
                <a:solidFill>
                  <a:srgbClr val="000000"/>
                </a:solidFill>
                <a:ea typeface="Verdana"/>
                <a:cs typeface="Arial" panose="020B0604020202020204" pitchFamily="34" charset="0"/>
              </a:rPr>
              <a:t>Mettre en </a:t>
            </a:r>
            <a:r>
              <a:rPr lang="fr-FR" sz="1600" b="1" dirty="0">
                <a:solidFill>
                  <a:srgbClr val="0000FF"/>
                </a:solidFill>
                <a:ea typeface="Verdana"/>
                <a:cs typeface="Arial" panose="020B0604020202020204" pitchFamily="34" charset="0"/>
              </a:rPr>
              <a:t>pratique</a:t>
            </a:r>
            <a:r>
              <a:rPr lang="fr-FR" sz="1600" b="1" dirty="0">
                <a:solidFill>
                  <a:srgbClr val="000000"/>
                </a:solidFill>
                <a:ea typeface="Verdana"/>
                <a:cs typeface="Arial" panose="020B0604020202020204" pitchFamily="34" charset="0"/>
              </a:rPr>
              <a:t> </a:t>
            </a:r>
            <a:r>
              <a:rPr lang="fr-FR" sz="1600" dirty="0">
                <a:solidFill>
                  <a:srgbClr val="000000"/>
                </a:solidFill>
                <a:ea typeface="Verdana"/>
                <a:cs typeface="Arial" panose="020B0604020202020204" pitchFamily="34" charset="0"/>
              </a:rPr>
              <a:t>les apprentissages </a:t>
            </a:r>
            <a:r>
              <a:rPr lang="fr-FR" sz="1600" b="1" dirty="0">
                <a:solidFill>
                  <a:srgbClr val="0000FF"/>
                </a:solidFill>
                <a:ea typeface="Verdana"/>
                <a:cs typeface="Arial" panose="020B0604020202020204" pitchFamily="34" charset="0"/>
              </a:rPr>
              <a:t>théoriques</a:t>
            </a:r>
            <a:r>
              <a:rPr lang="fr-FR" sz="1600" dirty="0">
                <a:solidFill>
                  <a:srgbClr val="000000"/>
                </a:solidFill>
                <a:ea typeface="Verdana"/>
                <a:cs typeface="Arial" panose="020B0604020202020204" pitchFamily="34" charset="0"/>
              </a:rPr>
              <a:t> et méthodologiques en s’appuyant sur des épreuves de terrain </a:t>
            </a:r>
            <a:r>
              <a:rPr lang="fr-FR" sz="1600" b="1" dirty="0">
                <a:solidFill>
                  <a:srgbClr val="0000FF"/>
                </a:solidFill>
                <a:ea typeface="Verdana"/>
                <a:cs typeface="Arial" panose="020B0604020202020204" pitchFamily="34" charset="0"/>
              </a:rPr>
              <a:t>dont les étudiants sont les acteurs</a:t>
            </a:r>
          </a:p>
          <a:p>
            <a:pPr marL="450850" indent="0" eaLnBrk="1" hangingPunct="1">
              <a:spcBef>
                <a:spcPts val="600"/>
              </a:spcBef>
              <a:buNone/>
              <a:tabLst>
                <a:tab pos="2782888" algn="l"/>
                <a:tab pos="4929188" algn="l"/>
              </a:tabLst>
            </a:pPr>
            <a:endParaRPr lang="fr-FR" altLang="fr-FR" sz="1600" dirty="0"/>
          </a:p>
        </p:txBody>
      </p:sp>
    </p:spTree>
    <p:extLst>
      <p:ext uri="{BB962C8B-B14F-4D97-AF65-F5344CB8AC3E}">
        <p14:creationId xmlns:p14="http://schemas.microsoft.com/office/powerpoint/2010/main" val="283247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ZoneTexte 7"/>
          <p:cNvSpPr txBox="1">
            <a:spLocks noChangeArrowheads="1"/>
          </p:cNvSpPr>
          <p:nvPr/>
        </p:nvSpPr>
        <p:spPr bwMode="auto">
          <a:xfrm>
            <a:off x="0" y="181322"/>
            <a:ext cx="9144000"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altLang="fr-FR" b="1" dirty="0">
                <a:solidFill>
                  <a:srgbClr val="0070C0"/>
                </a:solidFill>
              </a:rPr>
              <a:t>Biostatistiques avancées et valorisation des travaux de recherche</a:t>
            </a:r>
          </a:p>
          <a:p>
            <a:pPr marL="450850" indent="0" eaLnBrk="1" hangingPunct="1">
              <a:spcBef>
                <a:spcPts val="1200"/>
              </a:spcBef>
              <a:buNone/>
              <a:tabLst>
                <a:tab pos="2782888" algn="l"/>
                <a:tab pos="4929188" algn="l"/>
              </a:tabLst>
            </a:pPr>
            <a:r>
              <a:rPr lang="fr-FR" altLang="fr-FR" sz="2400" b="1" dirty="0"/>
              <a:t>S2 - 6 ECTS  </a:t>
            </a:r>
            <a:r>
              <a:rPr lang="fr-FR" altLang="fr-FR" sz="2000" dirty="0"/>
              <a:t>(Vendredi après-midi)</a:t>
            </a:r>
            <a:r>
              <a:rPr lang="fr-FR" altLang="fr-FR" sz="2400" b="1" dirty="0"/>
              <a:t>	</a:t>
            </a:r>
          </a:p>
          <a:p>
            <a:pPr marL="715963" indent="0" eaLnBrk="1" hangingPunct="1">
              <a:buNone/>
            </a:pPr>
            <a:r>
              <a:rPr lang="fr-FR" altLang="fr-FR" sz="2000" b="1" dirty="0">
                <a:solidFill>
                  <a:srgbClr val="FF0000"/>
                </a:solidFill>
              </a:rPr>
              <a:t>Cursus médecine DFASM 1 et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600"/>
              </a:spcBef>
              <a:buNone/>
              <a:tabLst>
                <a:tab pos="2782888" algn="l"/>
                <a:tab pos="4929188" algn="l"/>
              </a:tabLst>
            </a:pPr>
            <a:r>
              <a:rPr lang="fr-FR" altLang="fr-FR" sz="2000" b="1" dirty="0">
                <a:solidFill>
                  <a:srgbClr val="0070C0"/>
                </a:solidFill>
              </a:rPr>
              <a:t>Responsables : 	</a:t>
            </a:r>
            <a:r>
              <a:rPr lang="fr-FR" altLang="fr-FR" sz="2000" dirty="0"/>
              <a:t>Pierre </a:t>
            </a:r>
            <a:r>
              <a:rPr lang="fr-FR" altLang="fr-FR" sz="2000" dirty="0" err="1"/>
              <a:t>Gillois</a:t>
            </a:r>
            <a:r>
              <a:rPr lang="fr-FR" altLang="fr-FR" sz="2000" dirty="0"/>
              <a:t> </a:t>
            </a:r>
            <a:r>
              <a:rPr lang="fr-FR" altLang="fr-FR" sz="1800" dirty="0"/>
              <a:t>(</a:t>
            </a:r>
            <a:r>
              <a:rPr lang="fr-CH" altLang="fr-FR" sz="1800" dirty="0">
                <a:hlinkClick r:id="rId2"/>
              </a:rPr>
              <a:t>pierre.gillois@univ-grenoble-alpes.fr</a:t>
            </a:r>
            <a:r>
              <a:rPr lang="fr-CH" altLang="fr-FR" sz="1800" dirty="0"/>
              <a:t>)</a:t>
            </a:r>
          </a:p>
          <a:p>
            <a:pPr marL="715963" indent="0" eaLnBrk="1" hangingPunct="1">
              <a:spcBef>
                <a:spcPts val="600"/>
              </a:spcBef>
              <a:buNone/>
              <a:tabLst>
                <a:tab pos="2782888" algn="l"/>
                <a:tab pos="4929188" algn="l"/>
              </a:tabLst>
            </a:pPr>
            <a:r>
              <a:rPr lang="fr-CH" altLang="fr-FR" sz="1800" dirty="0"/>
              <a:t>Pré requis : Une appétence outils informatique et statistique.</a:t>
            </a:r>
          </a:p>
          <a:p>
            <a:pPr marL="715963" lvl="1" indent="0" eaLnBrk="1" hangingPunct="1">
              <a:spcBef>
                <a:spcPts val="600"/>
              </a:spcBef>
              <a:buFontTx/>
              <a:buNone/>
            </a:pPr>
            <a:r>
              <a:rPr lang="fr-FR" altLang="fr-FR" sz="2000" b="1" dirty="0">
                <a:solidFill>
                  <a:srgbClr val="0070C0"/>
                </a:solidFill>
              </a:rPr>
              <a:t>Enseignements:</a:t>
            </a:r>
          </a:p>
          <a:p>
            <a:pPr marL="1058863" lvl="1" indent="-342900" eaLnBrk="1" hangingPunct="1">
              <a:spcBef>
                <a:spcPts val="600"/>
              </a:spcBef>
              <a:buFontTx/>
              <a:buChar char="-"/>
            </a:pPr>
            <a:r>
              <a:rPr lang="fr-FR" altLang="fr-FR" sz="2000" b="1" dirty="0">
                <a:solidFill>
                  <a:srgbClr val="0070C0"/>
                </a:solidFill>
              </a:rPr>
              <a:t>Statistiques : </a:t>
            </a:r>
            <a:r>
              <a:rPr lang="fr-FR" altLang="fr-FR" sz="2000" dirty="0"/>
              <a:t>des analyses multivariés au </a:t>
            </a:r>
            <a:r>
              <a:rPr lang="fr-FR" altLang="fr-FR" sz="2000" b="1" dirty="0"/>
              <a:t>machine e-learning </a:t>
            </a:r>
            <a:r>
              <a:rPr lang="fr-FR" altLang="fr-FR" sz="2000" dirty="0"/>
              <a:t>supervisés et non supervisés, en passant par le </a:t>
            </a:r>
            <a:r>
              <a:rPr lang="en-GB" altLang="fr-FR" sz="2000" b="1" dirty="0"/>
              <a:t>learning analytic</a:t>
            </a:r>
            <a:r>
              <a:rPr lang="fr-FR" altLang="fr-FR" sz="2000" dirty="0"/>
              <a:t>, le tout mis en pratique sous </a:t>
            </a:r>
            <a:r>
              <a:rPr lang="en-GB" altLang="fr-FR" sz="2000" b="1" dirty="0" err="1"/>
              <a:t>Rstudio</a:t>
            </a:r>
            <a:r>
              <a:rPr lang="fr-FR" altLang="fr-FR" sz="2000" dirty="0"/>
              <a:t>,</a:t>
            </a:r>
          </a:p>
          <a:p>
            <a:pPr marL="1058863" lvl="1" indent="-342900" eaLnBrk="1" hangingPunct="1">
              <a:spcBef>
                <a:spcPts val="600"/>
              </a:spcBef>
              <a:buFontTx/>
              <a:buChar char="-"/>
            </a:pPr>
            <a:r>
              <a:rPr lang="fr-FR" altLang="fr-FR" sz="2000" b="1" dirty="0">
                <a:solidFill>
                  <a:srgbClr val="0070C0"/>
                </a:solidFill>
              </a:rPr>
              <a:t>Data-Science: </a:t>
            </a:r>
            <a:r>
              <a:rPr lang="fr-FR" altLang="fr-FR" sz="2000" dirty="0"/>
              <a:t>du script R au rapport </a:t>
            </a:r>
            <a:r>
              <a:rPr lang="fr-FR" altLang="fr-FR" sz="2000" b="1" dirty="0"/>
              <a:t>dynamique</a:t>
            </a:r>
            <a:r>
              <a:rPr lang="fr-FR" altLang="fr-FR" sz="2000" dirty="0"/>
              <a:t> </a:t>
            </a:r>
            <a:r>
              <a:rPr lang="en-GB" altLang="fr-FR" sz="2000" b="1" dirty="0"/>
              <a:t>markdown</a:t>
            </a:r>
          </a:p>
          <a:p>
            <a:pPr marL="1058863" lvl="1" indent="-342900" eaLnBrk="1" hangingPunct="1">
              <a:spcBef>
                <a:spcPts val="600"/>
              </a:spcBef>
              <a:buFontTx/>
              <a:buChar char="-"/>
            </a:pPr>
            <a:r>
              <a:rPr lang="fr-FR" altLang="fr-FR" sz="2000" b="1" dirty="0">
                <a:solidFill>
                  <a:srgbClr val="0070C0"/>
                </a:solidFill>
              </a:rPr>
              <a:t>Valorisation : </a:t>
            </a:r>
            <a:r>
              <a:rPr lang="fr-FR" altLang="fr-FR" sz="2000" dirty="0"/>
              <a:t>de la question de recherche à l’écriture d’un </a:t>
            </a:r>
            <a:r>
              <a:rPr lang="fr-FR" altLang="fr-FR" sz="2000" b="1" dirty="0"/>
              <a:t>article</a:t>
            </a:r>
            <a:r>
              <a:rPr lang="fr-FR" altLang="fr-FR" sz="2000" dirty="0"/>
              <a:t> collaboratif et sa </a:t>
            </a:r>
            <a:r>
              <a:rPr lang="fr-FR" altLang="fr-FR" sz="2000" b="1" dirty="0"/>
              <a:t>présentation</a:t>
            </a:r>
            <a:r>
              <a:rPr lang="fr-FR" altLang="fr-FR" sz="2000" dirty="0"/>
              <a:t> multimédia lors soutenance orale</a:t>
            </a:r>
          </a:p>
          <a:p>
            <a:pPr marL="1058863" lvl="1" indent="-342900" eaLnBrk="1" hangingPunct="1">
              <a:spcBef>
                <a:spcPts val="600"/>
              </a:spcBef>
              <a:buFontTx/>
              <a:buChar char="-"/>
            </a:pPr>
            <a:r>
              <a:rPr lang="fr-FR" altLang="fr-FR" sz="2000" b="1" dirty="0">
                <a:solidFill>
                  <a:srgbClr val="0070C0"/>
                </a:solidFill>
              </a:rPr>
              <a:t>Évaluation : </a:t>
            </a:r>
            <a:r>
              <a:rPr lang="en-GB" altLang="fr-FR" sz="2000" b="1" dirty="0"/>
              <a:t>Peer evaluation </a:t>
            </a:r>
            <a:r>
              <a:rPr lang="fr-FR" altLang="fr-FR" sz="2000" dirty="0"/>
              <a:t>&amp; Dossier Numérique de Compétences à Compléter.</a:t>
            </a:r>
          </a:p>
          <a:p>
            <a:pPr marL="715963" indent="0" eaLnBrk="1" hangingPunct="1">
              <a:spcBef>
                <a:spcPts val="600"/>
              </a:spcBef>
              <a:buNone/>
              <a:tabLst>
                <a:tab pos="2782888" algn="l"/>
                <a:tab pos="4929188" algn="l"/>
              </a:tabLst>
            </a:pPr>
            <a:endParaRPr lang="fr-FR" altLang="fr-FR" sz="1800" dirty="0"/>
          </a:p>
        </p:txBody>
      </p:sp>
      <p:pic>
        <p:nvPicPr>
          <p:cNvPr id="3" name="Image 2">
            <a:extLst>
              <a:ext uri="{FF2B5EF4-FFF2-40B4-BE49-F238E27FC236}">
                <a16:creationId xmlns:a16="http://schemas.microsoft.com/office/drawing/2014/main" id="{8A14C2A2-5834-412C-BA32-906A338884FC}"/>
              </a:ext>
            </a:extLst>
          </p:cNvPr>
          <p:cNvPicPr>
            <a:picLocks noChangeAspect="1"/>
          </p:cNvPicPr>
          <p:nvPr/>
        </p:nvPicPr>
        <p:blipFill>
          <a:blip r:embed="rId3"/>
          <a:stretch>
            <a:fillRect/>
          </a:stretch>
        </p:blipFill>
        <p:spPr>
          <a:xfrm>
            <a:off x="347715" y="719504"/>
            <a:ext cx="952500" cy="609600"/>
          </a:xfrm>
          <a:prstGeom prst="rect">
            <a:avLst/>
          </a:prstGeom>
        </p:spPr>
      </p:pic>
      <p:pic>
        <p:nvPicPr>
          <p:cNvPr id="4" name="Image 3">
            <a:extLst>
              <a:ext uri="{FF2B5EF4-FFF2-40B4-BE49-F238E27FC236}">
                <a16:creationId xmlns:a16="http://schemas.microsoft.com/office/drawing/2014/main" id="{968681E6-797C-4157-ABE8-C1880F67A47E}"/>
              </a:ext>
            </a:extLst>
          </p:cNvPr>
          <p:cNvPicPr>
            <a:picLocks noChangeAspect="1"/>
          </p:cNvPicPr>
          <p:nvPr/>
        </p:nvPicPr>
        <p:blipFill>
          <a:blip r:embed="rId4"/>
          <a:stretch>
            <a:fillRect/>
          </a:stretch>
        </p:blipFill>
        <p:spPr>
          <a:xfrm>
            <a:off x="5405245" y="1438658"/>
            <a:ext cx="825500" cy="825500"/>
          </a:xfrm>
          <a:prstGeom prst="rect">
            <a:avLst/>
          </a:prstGeom>
        </p:spPr>
      </p:pic>
    </p:spTree>
    <p:extLst>
      <p:ext uri="{BB962C8B-B14F-4D97-AF65-F5344CB8AC3E}">
        <p14:creationId xmlns:p14="http://schemas.microsoft.com/office/powerpoint/2010/main" val="4201561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0" y="181322"/>
            <a:ext cx="9144000" cy="657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600"/>
              </a:spcBef>
              <a:buNone/>
            </a:pPr>
            <a:r>
              <a:rPr lang="fr-FR" altLang="fr-FR" b="1" dirty="0">
                <a:solidFill>
                  <a:srgbClr val="0070C0"/>
                </a:solidFill>
              </a:rPr>
              <a:t>How to </a:t>
            </a:r>
            <a:r>
              <a:rPr lang="fr-FR" altLang="fr-FR" b="1" dirty="0" err="1">
                <a:solidFill>
                  <a:srgbClr val="0070C0"/>
                </a:solidFill>
              </a:rPr>
              <a:t>become</a:t>
            </a:r>
            <a:r>
              <a:rPr lang="fr-FR" altLang="fr-FR" b="1" dirty="0">
                <a:solidFill>
                  <a:srgbClr val="0070C0"/>
                </a:solidFill>
              </a:rPr>
              <a:t> a cancer </a:t>
            </a:r>
            <a:r>
              <a:rPr lang="fr-FR" altLang="fr-FR" b="1" dirty="0" err="1">
                <a:solidFill>
                  <a:srgbClr val="0070C0"/>
                </a:solidFill>
              </a:rPr>
              <a:t>cell</a:t>
            </a:r>
            <a:endParaRPr lang="fr-FR" altLang="fr-FR" b="1" dirty="0">
              <a:solidFill>
                <a:srgbClr val="0070C0"/>
              </a:solidFill>
            </a:endParaRPr>
          </a:p>
          <a:p>
            <a:pPr marL="265113" indent="0" eaLnBrk="1" hangingPunct="1">
              <a:spcBef>
                <a:spcPts val="1200"/>
              </a:spcBef>
              <a:buNone/>
              <a:tabLst>
                <a:tab pos="6638925" algn="l"/>
              </a:tabLst>
            </a:pPr>
            <a:r>
              <a:rPr lang="fr-FR" altLang="fr-FR" sz="2400" b="1" dirty="0"/>
              <a:t>S2 - 6 ECTS </a:t>
            </a:r>
            <a:r>
              <a:rPr lang="fr-FR" altLang="fr-FR" sz="2000" dirty="0"/>
              <a:t>(Jeudi après-midi 14h00-17h00, 9 Séances) 	</a:t>
            </a:r>
          </a:p>
          <a:p>
            <a:pPr marL="542925" indent="0" eaLnBrk="1" hangingPunct="1">
              <a:spcBef>
                <a:spcPts val="1200"/>
              </a:spcBef>
              <a:buNone/>
              <a:tabLst>
                <a:tab pos="6638925" algn="l"/>
              </a:tabLst>
            </a:pPr>
            <a:r>
              <a:rPr lang="fr-FR" altLang="fr-FR" sz="2000" b="1" dirty="0">
                <a:solidFill>
                  <a:srgbClr val="FF0000"/>
                </a:solidFill>
              </a:rPr>
              <a:t>UE en anglais</a:t>
            </a:r>
            <a:endParaRPr lang="fr-FR" altLang="fr-FR" sz="2000" dirty="0"/>
          </a:p>
          <a:p>
            <a:pPr marL="542925" indent="0" eaLnBrk="1" hangingPunct="1">
              <a:spcBef>
                <a:spcPts val="600"/>
              </a:spcBef>
              <a:buNone/>
              <a:tabLst>
                <a:tab pos="6453188" algn="l"/>
              </a:tabLst>
            </a:pPr>
            <a:r>
              <a:rPr lang="fr-FR" altLang="fr-FR" sz="2000" b="1" dirty="0">
                <a:solidFill>
                  <a:srgbClr val="FF0000"/>
                </a:solidFill>
              </a:rPr>
              <a:t>Cursus médecine DFGSM 2	</a:t>
            </a:r>
          </a:p>
          <a:p>
            <a:pPr marL="542925" indent="0" eaLnBrk="1" hangingPunct="1">
              <a:spcBef>
                <a:spcPts val="600"/>
              </a:spcBef>
              <a:buNone/>
              <a:tabLst>
                <a:tab pos="2690813" algn="l"/>
              </a:tabLst>
            </a:pPr>
            <a:r>
              <a:rPr lang="fr-FR" altLang="fr-FR" sz="2000" b="1" dirty="0">
                <a:solidFill>
                  <a:srgbClr val="0070C0"/>
                </a:solidFill>
              </a:rPr>
              <a:t>Responsables : 	</a:t>
            </a:r>
            <a:r>
              <a:rPr lang="fr-FR" altLang="fr-FR" sz="2000" dirty="0"/>
              <a:t>Marie Bidart </a:t>
            </a:r>
            <a:r>
              <a:rPr lang="fr-FR" altLang="fr-FR" sz="1800" dirty="0"/>
              <a:t>(MBidart@chu-grenoble.fr) </a:t>
            </a:r>
          </a:p>
          <a:p>
            <a:pPr marL="542925" indent="0" eaLnBrk="1" hangingPunct="1">
              <a:spcBef>
                <a:spcPts val="0"/>
              </a:spcBef>
              <a:buNone/>
              <a:tabLst>
                <a:tab pos="2690813" algn="l"/>
              </a:tabLst>
            </a:pPr>
            <a:r>
              <a:rPr lang="fr-FR" altLang="fr-FR" sz="2000" dirty="0"/>
              <a:t>	Laurent Pelletier </a:t>
            </a:r>
            <a:r>
              <a:rPr lang="fr-FR" altLang="fr-FR" sz="1800" dirty="0"/>
              <a:t>(</a:t>
            </a:r>
            <a:r>
              <a:rPr lang="fr-FR" sz="1800" dirty="0"/>
              <a:t>lpelleti@univ-grenoble-alpes.fr)</a:t>
            </a:r>
          </a:p>
          <a:p>
            <a:pPr marL="542925" indent="0">
              <a:spcBef>
                <a:spcPts val="600"/>
              </a:spcBef>
              <a:buNone/>
            </a:pPr>
            <a:r>
              <a:rPr lang="fr-FR" sz="2000" b="1" dirty="0">
                <a:solidFill>
                  <a:srgbClr val="0070C0"/>
                </a:solidFill>
              </a:rPr>
              <a:t>Objectif pédagogique :</a:t>
            </a:r>
          </a:p>
          <a:p>
            <a:pPr marL="901700" indent="0">
              <a:spcBef>
                <a:spcPts val="300"/>
              </a:spcBef>
              <a:buNone/>
            </a:pPr>
            <a:r>
              <a:rPr lang="fr-FR" altLang="fr-FR" sz="1800" dirty="0">
                <a:cs typeface="Arial" panose="020B0604020202020204" pitchFamily="34" charset="0"/>
              </a:rPr>
              <a:t>Acquérir les connaissances fondamentales nécessaires à la compréhension des principaux mécanismes sous-tendant le développement cancéreux</a:t>
            </a:r>
            <a:endParaRPr lang="fr-FR" sz="1800" dirty="0">
              <a:cs typeface="Arial" panose="020B0604020202020204" pitchFamily="34" charset="0"/>
            </a:endParaRPr>
          </a:p>
          <a:p>
            <a:pPr marL="542925" indent="0">
              <a:spcBef>
                <a:spcPts val="600"/>
              </a:spcBef>
              <a:buNone/>
            </a:pPr>
            <a:r>
              <a:rPr lang="fr-FR" altLang="fr-FR" sz="2000" b="1" dirty="0">
                <a:solidFill>
                  <a:srgbClr val="0070C0"/>
                </a:solidFill>
              </a:rPr>
              <a:t>Enseignement :</a:t>
            </a:r>
          </a:p>
          <a:p>
            <a:pPr marL="542925" indent="0">
              <a:spcBef>
                <a:spcPts val="600"/>
              </a:spcBef>
              <a:buNone/>
            </a:pPr>
            <a:r>
              <a:rPr lang="fr-FR" altLang="fr-FR" sz="1800" b="1" dirty="0">
                <a:solidFill>
                  <a:srgbClr val="0070C0"/>
                </a:solidFill>
              </a:rPr>
              <a:t>	</a:t>
            </a:r>
            <a:r>
              <a:rPr lang="fr-FR" altLang="fr-FR" sz="1800" dirty="0"/>
              <a:t>- 11 Cours virtuels</a:t>
            </a:r>
          </a:p>
          <a:p>
            <a:pPr marL="542925" indent="0">
              <a:spcBef>
                <a:spcPts val="0"/>
              </a:spcBef>
              <a:buNone/>
            </a:pPr>
            <a:r>
              <a:rPr lang="fr-FR" altLang="fr-FR" sz="1800" dirty="0"/>
              <a:t>	- 12 Séances de SQR (1 heure en présentiel)</a:t>
            </a:r>
          </a:p>
          <a:p>
            <a:pPr marL="542925" indent="0">
              <a:spcBef>
                <a:spcPts val="0"/>
              </a:spcBef>
              <a:buNone/>
            </a:pPr>
            <a:r>
              <a:rPr lang="fr-FR" altLang="fr-FR" sz="1800" dirty="0"/>
              <a:t>	- Travail de Groupe (6 heures en présentiel)</a:t>
            </a:r>
          </a:p>
          <a:p>
            <a:pPr marL="542925" indent="0">
              <a:spcBef>
                <a:spcPts val="0"/>
              </a:spcBef>
              <a:buNone/>
            </a:pPr>
            <a:r>
              <a:rPr lang="fr-FR" altLang="fr-FR" sz="1800" dirty="0"/>
              <a:t>	- Evaluation du travail de Groupe (1 heure oral)</a:t>
            </a:r>
          </a:p>
          <a:p>
            <a:pPr marL="542925" indent="0">
              <a:spcBef>
                <a:spcPts val="0"/>
              </a:spcBef>
              <a:buNone/>
            </a:pPr>
            <a:r>
              <a:rPr lang="fr-FR" altLang="fr-FR" sz="1800" dirty="0"/>
              <a:t>	- 3 CC </a:t>
            </a:r>
          </a:p>
          <a:p>
            <a:pPr marL="542925" indent="0">
              <a:spcBef>
                <a:spcPts val="0"/>
              </a:spcBef>
              <a:buNone/>
            </a:pPr>
            <a:r>
              <a:rPr lang="fr-FR" altLang="fr-FR" sz="1800" dirty="0"/>
              <a:t>	- Examen : Analyse d’article</a:t>
            </a:r>
          </a:p>
          <a:p>
            <a:pPr marL="542925" indent="0">
              <a:spcBef>
                <a:spcPts val="0"/>
              </a:spcBef>
              <a:buNone/>
            </a:pPr>
            <a:endParaRPr lang="fr-FR" altLang="fr-FR" sz="1600" dirty="0"/>
          </a:p>
          <a:p>
            <a:pPr marL="542925" indent="0">
              <a:spcBef>
                <a:spcPts val="0"/>
              </a:spcBef>
              <a:buNone/>
            </a:pPr>
            <a:r>
              <a:rPr lang="fr-FR" altLang="fr-FR" sz="2000" b="1" dirty="0">
                <a:solidFill>
                  <a:srgbClr val="0070C0"/>
                </a:solidFill>
              </a:rPr>
              <a:t>Candidature : </a:t>
            </a:r>
            <a:r>
              <a:rPr lang="fr-FR" sz="1800" b="1" dirty="0">
                <a:solidFill>
                  <a:srgbClr val="FF0000"/>
                </a:solidFill>
              </a:rPr>
              <a:t>Lettre de motivation impérative à adresser à L. Pelletier </a:t>
            </a:r>
          </a:p>
          <a:p>
            <a:pPr marL="542925" indent="0" eaLnBrk="1" hangingPunct="1">
              <a:spcBef>
                <a:spcPts val="0"/>
              </a:spcBef>
              <a:buNone/>
              <a:tabLst>
                <a:tab pos="2690813" algn="l"/>
              </a:tabLst>
            </a:pPr>
            <a:endParaRPr lang="fr-FR" altLang="fr-FR" sz="1800" dirty="0"/>
          </a:p>
        </p:txBody>
      </p:sp>
      <p:graphicFrame>
        <p:nvGraphicFramePr>
          <p:cNvPr id="3" name="Tableau 2"/>
          <p:cNvGraphicFramePr>
            <a:graphicFrameLocks noGrp="1"/>
          </p:cNvGraphicFramePr>
          <p:nvPr>
            <p:extLst>
              <p:ext uri="{D42A27DB-BD31-4B8C-83A1-F6EECF244321}">
                <p14:modId xmlns:p14="http://schemas.microsoft.com/office/powerpoint/2010/main" val="1977493596"/>
              </p:ext>
            </p:extLst>
          </p:nvPr>
        </p:nvGraphicFramePr>
        <p:xfrm>
          <a:off x="6312483" y="3889134"/>
          <a:ext cx="2791761" cy="2116455"/>
        </p:xfrm>
        <a:graphic>
          <a:graphicData uri="http://schemas.openxmlformats.org/drawingml/2006/table">
            <a:tbl>
              <a:tblPr>
                <a:tableStyleId>{5C22544A-7EE6-4342-B048-85BDC9FD1C3A}</a:tableStyleId>
              </a:tblPr>
              <a:tblGrid>
                <a:gridCol w="930587">
                  <a:extLst>
                    <a:ext uri="{9D8B030D-6E8A-4147-A177-3AD203B41FA5}">
                      <a16:colId xmlns:a16="http://schemas.microsoft.com/office/drawing/2014/main" val="700709519"/>
                    </a:ext>
                  </a:extLst>
                </a:gridCol>
                <a:gridCol w="930587">
                  <a:extLst>
                    <a:ext uri="{9D8B030D-6E8A-4147-A177-3AD203B41FA5}">
                      <a16:colId xmlns:a16="http://schemas.microsoft.com/office/drawing/2014/main" val="3753143549"/>
                    </a:ext>
                  </a:extLst>
                </a:gridCol>
                <a:gridCol w="930587">
                  <a:extLst>
                    <a:ext uri="{9D8B030D-6E8A-4147-A177-3AD203B41FA5}">
                      <a16:colId xmlns:a16="http://schemas.microsoft.com/office/drawing/2014/main" val="267290819"/>
                    </a:ext>
                  </a:extLst>
                </a:gridCol>
              </a:tblGrid>
              <a:tr h="161925">
                <a:tc gridSpan="2">
                  <a:txBody>
                    <a:bodyPr/>
                    <a:lstStyle/>
                    <a:p>
                      <a:pPr algn="l" fontAlgn="ctr"/>
                      <a:r>
                        <a:rPr lang="fr-FR" sz="1200" u="none" strike="noStrike" dirty="0" err="1">
                          <a:effectLst/>
                          <a:latin typeface="Arial" panose="020B0604020202020204" pitchFamily="34" charset="0"/>
                          <a:cs typeface="Arial" panose="020B0604020202020204" pitchFamily="34" charset="0"/>
                        </a:rPr>
                        <a:t>Epidemiology</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4031962527"/>
                  </a:ext>
                </a:extLst>
              </a:tr>
              <a:tr h="161925">
                <a:tc gridSpan="2">
                  <a:txBody>
                    <a:bodyPr/>
                    <a:lstStyle/>
                    <a:p>
                      <a:pPr algn="l" fontAlgn="ctr"/>
                      <a:r>
                        <a:rPr lang="fr-FR" sz="1200" u="none" strike="noStrike">
                          <a:effectLst/>
                          <a:latin typeface="Arial" panose="020B0604020202020204" pitchFamily="34" charset="0"/>
                          <a:cs typeface="Arial" panose="020B0604020202020204" pitchFamily="34" charset="0"/>
                        </a:rPr>
                        <a:t>Animal models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4021496544"/>
                  </a:ext>
                </a:extLst>
              </a:tr>
              <a:tr h="161925">
                <a:tc gridSpan="2">
                  <a:txBody>
                    <a:bodyPr/>
                    <a:lstStyle/>
                    <a:p>
                      <a:pPr algn="l" fontAlgn="ctr"/>
                      <a:r>
                        <a:rPr lang="fr-FR" sz="1200" u="none" strike="noStrike" dirty="0">
                          <a:effectLst/>
                          <a:latin typeface="Arial" panose="020B0604020202020204" pitchFamily="34" charset="0"/>
                          <a:cs typeface="Arial" panose="020B0604020202020204" pitchFamily="34" charset="0"/>
                        </a:rPr>
                        <a:t>In vitro </a:t>
                      </a:r>
                      <a:r>
                        <a:rPr lang="fr-FR" sz="1200" u="none" strike="noStrike" dirty="0" err="1">
                          <a:effectLst/>
                          <a:latin typeface="Arial" panose="020B0604020202020204" pitchFamily="34" charset="0"/>
                          <a:cs typeface="Arial" panose="020B0604020202020204" pitchFamily="34" charset="0"/>
                        </a:rPr>
                        <a:t>cell</a:t>
                      </a:r>
                      <a:r>
                        <a:rPr lang="fr-FR" sz="1200" u="none" strike="noStrike" dirty="0">
                          <a:effectLst/>
                          <a:latin typeface="Arial" panose="020B0604020202020204" pitchFamily="34" charset="0"/>
                          <a:cs typeface="Arial" panose="020B0604020202020204" pitchFamily="34" charset="0"/>
                        </a:rPr>
                        <a:t> </a:t>
                      </a:r>
                      <a:r>
                        <a:rPr lang="fr-FR" sz="1200" u="none" strike="noStrike" dirty="0" err="1">
                          <a:effectLst/>
                          <a:latin typeface="Arial" panose="020B0604020202020204" pitchFamily="34" charset="0"/>
                          <a:cs typeface="Arial" panose="020B0604020202020204" pitchFamily="34" charset="0"/>
                        </a:rPr>
                        <a:t>analysis</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3806637745"/>
                  </a:ext>
                </a:extLst>
              </a:tr>
              <a:tr h="161925">
                <a:tc gridSpan="2">
                  <a:txBody>
                    <a:bodyPr/>
                    <a:lstStyle/>
                    <a:p>
                      <a:pPr algn="l" fontAlgn="ctr"/>
                      <a:r>
                        <a:rPr lang="fr-FR" sz="1200" u="none" strike="noStrike" dirty="0" err="1">
                          <a:effectLst/>
                          <a:latin typeface="Arial" panose="020B0604020202020204" pitchFamily="34" charset="0"/>
                          <a:cs typeface="Arial" panose="020B0604020202020204" pitchFamily="34" charset="0"/>
                        </a:rPr>
                        <a:t>Genetic</a:t>
                      </a:r>
                      <a:r>
                        <a:rPr lang="fr-FR" sz="1200" u="none" strike="noStrike" dirty="0">
                          <a:effectLst/>
                          <a:latin typeface="Arial" panose="020B0604020202020204" pitchFamily="34" charset="0"/>
                          <a:cs typeface="Arial" panose="020B0604020202020204" pitchFamily="34" charset="0"/>
                        </a:rPr>
                        <a:t> and Cancer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38444174"/>
                  </a:ext>
                </a:extLst>
              </a:tr>
              <a:tr h="161925">
                <a:tc gridSpan="3">
                  <a:txBody>
                    <a:bodyPr/>
                    <a:lstStyle/>
                    <a:p>
                      <a:pPr algn="l" fontAlgn="ctr"/>
                      <a:r>
                        <a:rPr lang="fr-FR" sz="1200" u="none" strike="noStrike" dirty="0" err="1">
                          <a:effectLst/>
                          <a:latin typeface="Arial" panose="020B0604020202020204" pitchFamily="34" charset="0"/>
                          <a:cs typeface="Arial" panose="020B0604020202020204" pitchFamily="34" charset="0"/>
                        </a:rPr>
                        <a:t>Angiogenesis</a:t>
                      </a:r>
                      <a:r>
                        <a:rPr lang="fr-FR" sz="1200" u="none" strike="noStrike" dirty="0">
                          <a:effectLst/>
                          <a:latin typeface="Arial" panose="020B0604020202020204" pitchFamily="34" charset="0"/>
                          <a:cs typeface="Arial" panose="020B0604020202020204" pitchFamily="34" charset="0"/>
                        </a:rPr>
                        <a:t> and </a:t>
                      </a:r>
                      <a:r>
                        <a:rPr lang="fr-FR" sz="1200" u="none" strike="noStrike" dirty="0" err="1">
                          <a:effectLst/>
                          <a:latin typeface="Arial" panose="020B0604020202020204" pitchFamily="34" charset="0"/>
                          <a:cs typeface="Arial" panose="020B0604020202020204" pitchFamily="34" charset="0"/>
                        </a:rPr>
                        <a:t>targeted</a:t>
                      </a:r>
                      <a:r>
                        <a:rPr lang="fr-FR" sz="1200" u="none" strike="noStrike" dirty="0">
                          <a:effectLst/>
                          <a:latin typeface="Arial" panose="020B0604020202020204" pitchFamily="34" charset="0"/>
                          <a:cs typeface="Arial" panose="020B0604020202020204" pitchFamily="34" charset="0"/>
                        </a:rPr>
                        <a:t> </a:t>
                      </a:r>
                      <a:r>
                        <a:rPr lang="fr-FR" sz="1200" u="none" strike="noStrike" dirty="0" err="1">
                          <a:effectLst/>
                          <a:latin typeface="Arial" panose="020B0604020202020204" pitchFamily="34" charset="0"/>
                          <a:cs typeface="Arial" panose="020B0604020202020204" pitchFamily="34" charset="0"/>
                        </a:rPr>
                        <a:t>therapy</a:t>
                      </a:r>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814611646"/>
                  </a:ext>
                </a:extLst>
              </a:tr>
              <a:tr h="161925">
                <a:tc gridSpan="2">
                  <a:txBody>
                    <a:bodyPr/>
                    <a:lstStyle/>
                    <a:p>
                      <a:pPr algn="l" fontAlgn="ctr"/>
                      <a:r>
                        <a:rPr lang="fr-FR" sz="1200" u="none" strike="noStrike">
                          <a:effectLst/>
                          <a:latin typeface="Arial" panose="020B0604020202020204" pitchFamily="34" charset="0"/>
                          <a:cs typeface="Arial" panose="020B0604020202020204" pitchFamily="34" charset="0"/>
                        </a:rPr>
                        <a:t>Metabolism in cancer cell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1589466636"/>
                  </a:ext>
                </a:extLst>
              </a:tr>
              <a:tr h="161925">
                <a:tc gridSpan="2">
                  <a:txBody>
                    <a:bodyPr/>
                    <a:lstStyle/>
                    <a:p>
                      <a:pPr algn="l" fontAlgn="ctr"/>
                      <a:r>
                        <a:rPr lang="fr-FR" sz="1200" u="none" strike="noStrike">
                          <a:effectLst/>
                          <a:latin typeface="Arial" panose="020B0604020202020204" pitchFamily="34" charset="0"/>
                          <a:cs typeface="Arial" panose="020B0604020202020204" pitchFamily="34" charset="0"/>
                        </a:rPr>
                        <a:t>Cell death and cancer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412783566"/>
                  </a:ext>
                </a:extLst>
              </a:tr>
              <a:tr h="161925">
                <a:tc gridSpan="3">
                  <a:txBody>
                    <a:bodyPr/>
                    <a:lstStyle/>
                    <a:p>
                      <a:pPr algn="l" fontAlgn="ctr"/>
                      <a:r>
                        <a:rPr lang="fr-FR" sz="1200" u="none" strike="noStrike" dirty="0" err="1">
                          <a:effectLst/>
                          <a:latin typeface="Arial" panose="020B0604020202020204" pitchFamily="34" charset="0"/>
                          <a:cs typeface="Arial" panose="020B0604020202020204" pitchFamily="34" charset="0"/>
                        </a:rPr>
                        <a:t>Mechanism</a:t>
                      </a:r>
                      <a:r>
                        <a:rPr lang="fr-FR" sz="1200" u="none" strike="noStrike" dirty="0">
                          <a:effectLst/>
                          <a:latin typeface="Arial" panose="020B0604020202020204" pitchFamily="34" charset="0"/>
                          <a:cs typeface="Arial" panose="020B0604020202020204" pitchFamily="34" charset="0"/>
                        </a:rPr>
                        <a:t> of </a:t>
                      </a:r>
                      <a:r>
                        <a:rPr lang="fr-FR" sz="1200" u="none" strike="noStrike" dirty="0" err="1">
                          <a:effectLst/>
                          <a:latin typeface="Arial" panose="020B0604020202020204" pitchFamily="34" charset="0"/>
                          <a:cs typeface="Arial" panose="020B0604020202020204" pitchFamily="34" charset="0"/>
                        </a:rPr>
                        <a:t>cell</a:t>
                      </a:r>
                      <a:r>
                        <a:rPr lang="fr-FR" sz="1200" u="none" strike="noStrike" dirty="0">
                          <a:effectLst/>
                          <a:latin typeface="Arial" panose="020B0604020202020204" pitchFamily="34" charset="0"/>
                          <a:cs typeface="Arial" panose="020B0604020202020204" pitchFamily="34" charset="0"/>
                        </a:rPr>
                        <a:t> transformation</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92285448"/>
                  </a:ext>
                </a:extLst>
              </a:tr>
              <a:tr h="161925">
                <a:tc>
                  <a:txBody>
                    <a:bodyPr/>
                    <a:lstStyle/>
                    <a:p>
                      <a:pPr algn="l" fontAlgn="ctr"/>
                      <a:r>
                        <a:rPr lang="fr-FR" sz="1200" u="none" strike="noStrike">
                          <a:effectLst/>
                          <a:latin typeface="Arial" panose="020B0604020202020204" pitchFamily="34" charset="0"/>
                          <a:cs typeface="Arial" panose="020B0604020202020204" pitchFamily="34" charset="0"/>
                        </a:rPr>
                        <a:t>EMT</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a:txBody>
                    <a:bodyPr/>
                    <a:lstStyle/>
                    <a:p>
                      <a:pPr algn="l" fontAlgn="b"/>
                      <a:r>
                        <a:rPr lang="fr-FR" sz="1200" u="none" strike="noStrike">
                          <a:effectLst/>
                          <a:latin typeface="Arial" panose="020B0604020202020204" pitchFamily="34" charset="0"/>
                          <a:cs typeface="Arial" panose="020B0604020202020204" pitchFamily="34" charset="0"/>
                        </a:rPr>
                        <a:t>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1421381568"/>
                  </a:ext>
                </a:extLst>
              </a:tr>
              <a:tr h="161925">
                <a:tc>
                  <a:txBody>
                    <a:bodyPr/>
                    <a:lstStyle/>
                    <a:p>
                      <a:pPr algn="l" fontAlgn="ctr"/>
                      <a:r>
                        <a:rPr lang="fr-FR" sz="1200" u="none" strike="noStrike">
                          <a:effectLst/>
                          <a:latin typeface="Arial" panose="020B0604020202020204" pitchFamily="34" charset="0"/>
                          <a:cs typeface="Arial" panose="020B0604020202020204" pitchFamily="34" charset="0"/>
                        </a:rPr>
                        <a:t>Stem Cell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a:txBody>
                    <a:bodyPr/>
                    <a:lstStyle/>
                    <a:p>
                      <a:pPr algn="l" fontAlgn="b"/>
                      <a:r>
                        <a:rPr lang="fr-FR" sz="1200" u="none" strike="noStrike">
                          <a:effectLst/>
                          <a:latin typeface="Arial" panose="020B0604020202020204" pitchFamily="34" charset="0"/>
                          <a:cs typeface="Arial" panose="020B0604020202020204" pitchFamily="34" charset="0"/>
                        </a:rPr>
                        <a:t> </a:t>
                      </a:r>
                      <a:endParaRPr lang="fr-FR" sz="1200" b="0" i="0" u="none" strike="noStrike">
                        <a:effectLst/>
                        <a:latin typeface="Arial" panose="020B0604020202020204" pitchFamily="34" charset="0"/>
                        <a:cs typeface="Arial" panose="020B0604020202020204" pitchFamily="34" charset="0"/>
                      </a:endParaRPr>
                    </a:p>
                  </a:txBody>
                  <a:tcPr marL="9525" marR="9525" marT="9525" marB="0" anchor="b">
                    <a:noFill/>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371202051"/>
                  </a:ext>
                </a:extLst>
              </a:tr>
              <a:tr h="161925">
                <a:tc gridSpan="2">
                  <a:txBody>
                    <a:bodyPr/>
                    <a:lstStyle/>
                    <a:p>
                      <a:pPr algn="l" fontAlgn="ctr"/>
                      <a:r>
                        <a:rPr lang="fr-FR" sz="1200" u="none" strike="noStrike">
                          <a:effectLst/>
                          <a:latin typeface="Arial" panose="020B0604020202020204" pitchFamily="34" charset="0"/>
                          <a:cs typeface="Arial" panose="020B0604020202020204" pitchFamily="34" charset="0"/>
                        </a:rPr>
                        <a:t>Immunology and cancer</a:t>
                      </a:r>
                      <a:endParaRPr lang="fr-FR" sz="1200" b="0" i="0" u="none" strike="noStrike">
                        <a:effectLst/>
                        <a:latin typeface="Arial" panose="020B0604020202020204" pitchFamily="34" charset="0"/>
                        <a:cs typeface="Arial" panose="020B0604020202020204" pitchFamily="34" charset="0"/>
                      </a:endParaRPr>
                    </a:p>
                  </a:txBody>
                  <a:tcPr marL="9525" marR="9525" marT="9525" marB="0" anchor="ctr">
                    <a:noFill/>
                  </a:tcPr>
                </a:tc>
                <a:tc hMerge="1">
                  <a:txBody>
                    <a:bodyPr/>
                    <a:lstStyle/>
                    <a:p>
                      <a:endParaRPr lang="fr-FR"/>
                    </a:p>
                  </a:txBody>
                  <a:tcPr/>
                </a:tc>
                <a:tc>
                  <a:txBody>
                    <a:bodyPr/>
                    <a:lstStyle/>
                    <a:p>
                      <a:pPr algn="l" fontAlgn="b"/>
                      <a:r>
                        <a:rPr lang="fr-FR" sz="1200" u="none" strike="noStrike" dirty="0">
                          <a:effectLst/>
                          <a:latin typeface="Arial" panose="020B0604020202020204" pitchFamily="34" charset="0"/>
                          <a:cs typeface="Arial" panose="020B0604020202020204" pitchFamily="34" charset="0"/>
                        </a:rPr>
                        <a:t> </a:t>
                      </a:r>
                      <a:endParaRPr lang="fr-FR" sz="1200" b="0" i="0" u="none" strike="noStrike" dirty="0">
                        <a:effectLst/>
                        <a:latin typeface="Arial" panose="020B0604020202020204" pitchFamily="34" charset="0"/>
                        <a:cs typeface="Arial" panose="020B0604020202020204" pitchFamily="34" charset="0"/>
                      </a:endParaRPr>
                    </a:p>
                  </a:txBody>
                  <a:tcPr marL="9525" marR="9525" marT="9525" marB="0" anchor="b">
                    <a:noFill/>
                  </a:tcPr>
                </a:tc>
                <a:extLst>
                  <a:ext uri="{0D108BD9-81ED-4DB2-BD59-A6C34878D82A}">
                    <a16:rowId xmlns:a16="http://schemas.microsoft.com/office/drawing/2014/main" val="3105555718"/>
                  </a:ext>
                </a:extLst>
              </a:tr>
            </a:tbl>
          </a:graphicData>
        </a:graphic>
      </p:graphicFrame>
    </p:spTree>
    <p:extLst>
      <p:ext uri="{BB962C8B-B14F-4D97-AF65-F5344CB8AC3E}">
        <p14:creationId xmlns:p14="http://schemas.microsoft.com/office/powerpoint/2010/main" val="596200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7"/>
          <p:cNvSpPr txBox="1">
            <a:spLocks noChangeArrowheads="1"/>
          </p:cNvSpPr>
          <p:nvPr/>
        </p:nvSpPr>
        <p:spPr bwMode="auto">
          <a:xfrm>
            <a:off x="0" y="181322"/>
            <a:ext cx="9144000" cy="670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ct val="0"/>
              </a:spcBef>
              <a:buNone/>
            </a:pPr>
            <a:r>
              <a:rPr lang="fr-FR" sz="2800" b="1" dirty="0">
                <a:solidFill>
                  <a:srgbClr val="0070C0"/>
                </a:solidFill>
              </a:rPr>
              <a:t>Santé, pensée critique, autodéfense intellectuelle</a:t>
            </a:r>
          </a:p>
          <a:p>
            <a:pPr marL="542925" indent="0" eaLnBrk="1" hangingPunct="1">
              <a:spcBef>
                <a:spcPts val="1200"/>
              </a:spcBef>
              <a:buNone/>
            </a:pPr>
            <a:r>
              <a:rPr lang="fr-FR" altLang="fr-FR" sz="2400" b="1" dirty="0"/>
              <a:t>S2 - 3 ECTS </a:t>
            </a:r>
            <a:r>
              <a:rPr lang="fr-FR" altLang="fr-FR" sz="2000" dirty="0"/>
              <a:t>(Vendredi après-midi)</a:t>
            </a:r>
          </a:p>
          <a:p>
            <a:pPr marL="715963" indent="0" eaLnBrk="1" hangingPunct="1">
              <a:buNone/>
            </a:pPr>
            <a:r>
              <a:rPr lang="fr-FR" altLang="fr-FR" sz="2000" b="1" dirty="0">
                <a:solidFill>
                  <a:srgbClr val="FF0000"/>
                </a:solidFill>
              </a:rPr>
              <a:t>Cursus médecine DFASM 1 et 2</a:t>
            </a:r>
          </a:p>
          <a:p>
            <a:pPr marL="715963" indent="0" eaLnBrk="1" hangingPunct="1">
              <a:spcBef>
                <a:spcPts val="0"/>
              </a:spcBef>
              <a:buNone/>
            </a:pPr>
            <a:r>
              <a:rPr lang="fr-FR" altLang="fr-FR" sz="2000" b="1" dirty="0">
                <a:solidFill>
                  <a:srgbClr val="FF0000"/>
                </a:solidFill>
              </a:rPr>
              <a:t>Cursus maïeutique </a:t>
            </a:r>
            <a:r>
              <a:rPr lang="fr-FR" altLang="fr-FR" sz="2000" b="1" dirty="0" err="1">
                <a:solidFill>
                  <a:srgbClr val="FF0000"/>
                </a:solidFill>
              </a:rPr>
              <a:t>DFGSMa</a:t>
            </a:r>
            <a:r>
              <a:rPr lang="fr-FR" altLang="fr-FR" sz="2000" b="1" dirty="0">
                <a:solidFill>
                  <a:srgbClr val="FF0000"/>
                </a:solidFill>
              </a:rPr>
              <a:t> 2, </a:t>
            </a:r>
            <a:r>
              <a:rPr lang="fr-FR" altLang="fr-FR" sz="2000" b="1" dirty="0" err="1">
                <a:solidFill>
                  <a:srgbClr val="FF0000"/>
                </a:solidFill>
              </a:rPr>
              <a:t>DFASMa</a:t>
            </a:r>
            <a:r>
              <a:rPr lang="fr-FR" altLang="fr-FR" sz="2000" b="1" dirty="0">
                <a:solidFill>
                  <a:srgbClr val="FF0000"/>
                </a:solidFill>
              </a:rPr>
              <a:t> 1 et 2</a:t>
            </a:r>
          </a:p>
          <a:p>
            <a:pPr marL="715963" indent="0" eaLnBrk="1" hangingPunct="1">
              <a:spcBef>
                <a:spcPts val="600"/>
              </a:spcBef>
              <a:buNone/>
            </a:pPr>
            <a:r>
              <a:rPr lang="fr-FR" altLang="fr-FR" sz="2000" b="1" dirty="0">
                <a:solidFill>
                  <a:srgbClr val="0070C0"/>
                </a:solidFill>
              </a:rPr>
              <a:t>Responsable : </a:t>
            </a:r>
            <a:r>
              <a:rPr lang="fr-FR" altLang="fr-FR" sz="2000" dirty="0"/>
              <a:t>Nicolas </a:t>
            </a:r>
            <a:r>
              <a:rPr lang="fr-FR" altLang="fr-FR" sz="2000" dirty="0" err="1"/>
              <a:t>Pinsault</a:t>
            </a:r>
            <a:r>
              <a:rPr lang="fr-FR" altLang="fr-FR" sz="2000" dirty="0"/>
              <a:t> </a:t>
            </a:r>
            <a:r>
              <a:rPr lang="fr-FR" altLang="fr-FR" sz="1800" dirty="0"/>
              <a:t>(</a:t>
            </a:r>
            <a:r>
              <a:rPr lang="fr-FR" sz="1800" dirty="0">
                <a:latin typeface="Arial" charset="0"/>
              </a:rPr>
              <a:t>Nicolas.Pinsault@univ-grenoble-alpes.fr)</a:t>
            </a:r>
          </a:p>
          <a:p>
            <a:pPr marL="715963" indent="0">
              <a:lnSpc>
                <a:spcPct val="100000"/>
              </a:lnSpc>
              <a:spcBef>
                <a:spcPts val="600"/>
              </a:spcBef>
              <a:buNone/>
            </a:pPr>
            <a:r>
              <a:rPr lang="fr-FR" sz="2000" b="1" dirty="0">
                <a:solidFill>
                  <a:srgbClr val="0070C0"/>
                </a:solidFill>
              </a:rPr>
              <a:t>Objectif pédagogique :</a:t>
            </a:r>
          </a:p>
          <a:p>
            <a:pPr marL="901700" indent="0">
              <a:lnSpc>
                <a:spcPct val="100000"/>
              </a:lnSpc>
              <a:spcBef>
                <a:spcPts val="300"/>
              </a:spcBef>
              <a:buNone/>
            </a:pPr>
            <a:r>
              <a:rPr lang="fr-FR" sz="1800" dirty="0">
                <a:cs typeface="Arial" panose="020B0604020202020204" pitchFamily="34" charset="0"/>
              </a:rPr>
              <a:t>Amener les étudiants à appréhender la démarche scientifique et sa portée critique à partir des frontières de nos disciplines médicales et paramédicales : thérapies magiques ou spiritualistes, fluides curatifs, soins "alternatifs », méthodes chamaniques...</a:t>
            </a:r>
          </a:p>
          <a:p>
            <a:pPr marL="715963" indent="0">
              <a:lnSpc>
                <a:spcPct val="100000"/>
              </a:lnSpc>
              <a:spcBef>
                <a:spcPts val="600"/>
              </a:spcBef>
              <a:buNone/>
            </a:pPr>
            <a:r>
              <a:rPr lang="fr-FR" sz="2000" b="1" dirty="0">
                <a:solidFill>
                  <a:srgbClr val="0070C0"/>
                </a:solidFill>
              </a:rPr>
              <a:t>Thèmes :</a:t>
            </a:r>
          </a:p>
          <a:p>
            <a:pPr marL="1073150" indent="-173038">
              <a:lnSpc>
                <a:spcPct val="100000"/>
              </a:lnSpc>
              <a:spcBef>
                <a:spcPts val="300"/>
              </a:spcBef>
            </a:pPr>
            <a:r>
              <a:rPr lang="fr-FR" sz="1800" dirty="0">
                <a:cs typeface="Arial" panose="020B0604020202020204" pitchFamily="34" charset="0"/>
              </a:rPr>
              <a:t>Utilisation du placebo dans les stratégies thérapeutiques et ses implications éthiques.</a:t>
            </a:r>
          </a:p>
          <a:p>
            <a:pPr marL="1073150" indent="-173038">
              <a:lnSpc>
                <a:spcPct val="100000"/>
              </a:lnSpc>
              <a:spcBef>
                <a:spcPts val="0"/>
              </a:spcBef>
            </a:pPr>
            <a:r>
              <a:rPr lang="fr-FR" sz="1800" dirty="0">
                <a:cs typeface="Arial" panose="020B0604020202020204" pitchFamily="34" charset="0"/>
              </a:rPr>
              <a:t>Multiples raisons de se tromper dans l'interprétation d'un lien causal en santé. </a:t>
            </a:r>
          </a:p>
          <a:p>
            <a:pPr marL="1073150" indent="-173038">
              <a:lnSpc>
                <a:spcPct val="100000"/>
              </a:lnSpc>
              <a:spcBef>
                <a:spcPts val="0"/>
              </a:spcBef>
            </a:pPr>
            <a:r>
              <a:rPr lang="fr-FR" sz="1800" dirty="0">
                <a:cs typeface="Arial" panose="020B0604020202020204" pitchFamily="34" charset="0"/>
              </a:rPr>
              <a:t>Eléments de psychologie de l’engagement permettant de comprendre certaines dérives thérapeutiques et potentiellement sectaires. </a:t>
            </a:r>
          </a:p>
          <a:p>
            <a:pPr marL="1073150" indent="-173038">
              <a:lnSpc>
                <a:spcPct val="100000"/>
              </a:lnSpc>
              <a:spcBef>
                <a:spcPts val="0"/>
              </a:spcBef>
            </a:pPr>
            <a:r>
              <a:rPr lang="fr-FR" sz="1800" dirty="0">
                <a:cs typeface="Arial" panose="020B0604020202020204" pitchFamily="34" charset="0"/>
              </a:rPr>
              <a:t>Rôle des medias et de la vulgarisation scientifique dans les représentations erronées et la « fabrique » l’opinion.</a:t>
            </a:r>
          </a:p>
          <a:p>
            <a:pPr marL="715963" indent="0">
              <a:lnSpc>
                <a:spcPct val="100000"/>
              </a:lnSpc>
              <a:spcBef>
                <a:spcPts val="600"/>
              </a:spcBef>
              <a:buNone/>
            </a:pPr>
            <a:r>
              <a:rPr lang="fr-FR" sz="2000" b="1" dirty="0">
                <a:solidFill>
                  <a:srgbClr val="0070C0"/>
                </a:solidFill>
              </a:rPr>
              <a:t>Organisation :</a:t>
            </a:r>
          </a:p>
          <a:p>
            <a:pPr marL="901700" indent="0">
              <a:lnSpc>
                <a:spcPct val="100000"/>
              </a:lnSpc>
              <a:spcBef>
                <a:spcPts val="300"/>
              </a:spcBef>
              <a:buNone/>
            </a:pPr>
            <a:r>
              <a:rPr lang="fr-FR" sz="1800" dirty="0">
                <a:cs typeface="Arial" panose="020B0604020202020204" pitchFamily="34" charset="0"/>
              </a:rPr>
              <a:t>CM : 3h x 6 et TD : 2h x 3</a:t>
            </a:r>
          </a:p>
        </p:txBody>
      </p:sp>
    </p:spTree>
    <p:extLst>
      <p:ext uri="{BB962C8B-B14F-4D97-AF65-F5344CB8AC3E}">
        <p14:creationId xmlns:p14="http://schemas.microsoft.com/office/powerpoint/2010/main" val="3307612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7"/>
          <p:cNvSpPr txBox="1">
            <a:spLocks noChangeArrowheads="1"/>
          </p:cNvSpPr>
          <p:nvPr/>
        </p:nvSpPr>
        <p:spPr bwMode="auto">
          <a:xfrm>
            <a:off x="219149" y="358791"/>
            <a:ext cx="8690212" cy="195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indent="0" algn="ctr" eaLnBrk="1" hangingPunct="1">
              <a:spcBef>
                <a:spcPts val="450"/>
              </a:spcBef>
              <a:buNone/>
            </a:pPr>
            <a:r>
              <a:rPr lang="fr-FR" altLang="fr-FR" sz="2400" b="1" dirty="0">
                <a:solidFill>
                  <a:srgbClr val="0070C0"/>
                </a:solidFill>
              </a:rPr>
              <a:t>Immunologie fondamentale et </a:t>
            </a:r>
            <a:r>
              <a:rPr lang="fr-FR" altLang="fr-FR" sz="2400" b="1" dirty="0" err="1">
                <a:solidFill>
                  <a:srgbClr val="0070C0"/>
                </a:solidFill>
              </a:rPr>
              <a:t>immunopathologie</a:t>
            </a:r>
            <a:r>
              <a:rPr lang="fr-FR" altLang="fr-FR" sz="2400" b="1" dirty="0">
                <a:solidFill>
                  <a:srgbClr val="0070C0"/>
                </a:solidFill>
              </a:rPr>
              <a:t> : </a:t>
            </a:r>
          </a:p>
          <a:p>
            <a:pPr marL="0" indent="0" algn="ctr" eaLnBrk="1" hangingPunct="1">
              <a:spcBef>
                <a:spcPts val="450"/>
              </a:spcBef>
              <a:buNone/>
            </a:pPr>
            <a:r>
              <a:rPr lang="fr-FR" altLang="fr-FR" sz="2400" b="1" dirty="0">
                <a:solidFill>
                  <a:srgbClr val="0070C0"/>
                </a:solidFill>
              </a:rPr>
              <a:t>focus sur les anticorps</a:t>
            </a:r>
          </a:p>
          <a:p>
            <a:pPr marL="267891" indent="0" eaLnBrk="1" hangingPunct="1">
              <a:spcBef>
                <a:spcPts val="900"/>
              </a:spcBef>
              <a:buNone/>
              <a:tabLst>
                <a:tab pos="3906441" algn="l"/>
              </a:tabLst>
            </a:pPr>
            <a:r>
              <a:rPr lang="fr-FR" altLang="fr-FR" sz="1800" b="1" dirty="0"/>
              <a:t>S1 - 6 ECTS </a:t>
            </a:r>
          </a:p>
          <a:p>
            <a:pPr marL="267891" indent="0" eaLnBrk="1" hangingPunct="1">
              <a:spcBef>
                <a:spcPts val="900"/>
              </a:spcBef>
              <a:buNone/>
              <a:tabLst>
                <a:tab pos="3906441" algn="l"/>
              </a:tabLst>
            </a:pPr>
            <a:r>
              <a:rPr lang="fr-FR" altLang="fr-FR" sz="1500" b="1" dirty="0">
                <a:solidFill>
                  <a:srgbClr val="0070C0"/>
                </a:solidFill>
              </a:rPr>
              <a:t>Responsable :</a:t>
            </a:r>
            <a:r>
              <a:rPr lang="fr-FR" altLang="fr-FR" sz="1500" dirty="0"/>
              <a:t> Giovanna Clavarino </a:t>
            </a:r>
            <a:r>
              <a:rPr lang="fr-FR" altLang="fr-FR" sz="1350" dirty="0"/>
              <a:t>(gclavarino@chu-grenoble.fr)</a:t>
            </a:r>
          </a:p>
          <a:p>
            <a:pPr marL="536972" indent="0" eaLnBrk="1" hangingPunct="1">
              <a:spcBef>
                <a:spcPts val="0"/>
              </a:spcBef>
              <a:buNone/>
            </a:pPr>
            <a:r>
              <a:rPr lang="fr-FR" altLang="fr-FR" sz="2100" dirty="0"/>
              <a:t> </a:t>
            </a:r>
          </a:p>
        </p:txBody>
      </p:sp>
      <p:sp>
        <p:nvSpPr>
          <p:cNvPr id="5" name="Rectangle 6"/>
          <p:cNvSpPr>
            <a:spLocks noChangeArrowheads="1"/>
          </p:cNvSpPr>
          <p:nvPr/>
        </p:nvSpPr>
        <p:spPr bwMode="auto">
          <a:xfrm>
            <a:off x="-163773" y="3229069"/>
            <a:ext cx="9307773" cy="3190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267891" algn="just">
              <a:buNone/>
            </a:pPr>
            <a:r>
              <a:rPr lang="fr-FR" sz="1600" b="1" dirty="0">
                <a:solidFill>
                  <a:srgbClr val="0070C0"/>
                </a:solidFill>
              </a:rPr>
              <a:t>Objectif pédagogique :</a:t>
            </a:r>
          </a:p>
          <a:p>
            <a:pPr marL="407194" algn="just">
              <a:spcBef>
                <a:spcPts val="450"/>
              </a:spcBef>
              <a:buNone/>
            </a:pPr>
            <a:r>
              <a:rPr lang="fr-FR" altLang="fr-FR" sz="1600" dirty="0"/>
              <a:t>Acquérir des connaissances approfondies dans le domaine de l’immunologie avec un fil conducteur portant sur les lymphocytes B et les anticorps</a:t>
            </a:r>
          </a:p>
          <a:p>
            <a:pPr marL="267891" algn="just">
              <a:buNone/>
            </a:pPr>
            <a:r>
              <a:rPr lang="fr-FR" altLang="fr-FR" sz="1600" b="1" dirty="0">
                <a:solidFill>
                  <a:srgbClr val="0070C0"/>
                </a:solidFill>
              </a:rPr>
              <a:t>Enseignement :</a:t>
            </a:r>
          </a:p>
          <a:p>
            <a:pPr marL="407194" algn="just" eaLnBrk="1" hangingPunct="1">
              <a:spcBef>
                <a:spcPts val="450"/>
              </a:spcBef>
              <a:buNone/>
            </a:pPr>
            <a:r>
              <a:rPr lang="fr-FR" altLang="fr-FR" sz="1600" dirty="0"/>
              <a:t>Il s’articule autour de : </a:t>
            </a:r>
          </a:p>
          <a:p>
            <a:pPr marL="407194" algn="just" eaLnBrk="1" hangingPunct="1">
              <a:lnSpc>
                <a:spcPct val="80000"/>
              </a:lnSpc>
              <a:buNone/>
              <a:tabLst>
                <a:tab pos="606029" algn="l"/>
              </a:tabLst>
            </a:pPr>
            <a:r>
              <a:rPr lang="fr-FR" altLang="fr-FR" sz="1600" dirty="0"/>
              <a:t>- 	cours théoriques : notion de rappel et approfondissement sur les lymphocytes B, les anticorps, les vaccins et l’implications des anticorps dans la physiopathologie de différentes pathologies</a:t>
            </a:r>
          </a:p>
          <a:p>
            <a:pPr marL="407194" algn="just" eaLnBrk="1" hangingPunct="1">
              <a:lnSpc>
                <a:spcPct val="80000"/>
              </a:lnSpc>
              <a:buNone/>
              <a:tabLst>
                <a:tab pos="606029" algn="l"/>
              </a:tabLst>
            </a:pPr>
            <a:r>
              <a:rPr lang="fr-FR" altLang="fr-FR" sz="1600" dirty="0"/>
              <a:t>- 	TD portant sur l’analyse d’articles sur les sujets abordés en cours ou TP/TD portant sur l’analyse d’explorations biologiques réalisées au laboratoire </a:t>
            </a:r>
          </a:p>
          <a:p>
            <a:pPr marL="407194" algn="just" eaLnBrk="1" hangingPunct="1">
              <a:lnSpc>
                <a:spcPct val="80000"/>
              </a:lnSpc>
              <a:buNone/>
              <a:tabLst>
                <a:tab pos="606029" algn="l"/>
              </a:tabLst>
            </a:pPr>
            <a:endParaRPr lang="fr-FR" altLang="fr-FR" sz="1600" b="1" dirty="0">
              <a:solidFill>
                <a:srgbClr val="0070C0"/>
              </a:solidFill>
            </a:endParaRPr>
          </a:p>
          <a:p>
            <a:pPr marL="407194" algn="just" eaLnBrk="1" hangingPunct="1">
              <a:lnSpc>
                <a:spcPct val="80000"/>
              </a:lnSpc>
              <a:buNone/>
              <a:tabLst>
                <a:tab pos="606029" algn="l"/>
              </a:tabLst>
            </a:pPr>
            <a:r>
              <a:rPr lang="fr-FR" altLang="fr-FR" sz="1600" b="1" dirty="0">
                <a:solidFill>
                  <a:srgbClr val="0070C0"/>
                </a:solidFill>
              </a:rPr>
              <a:t>Modalités d’examen :</a:t>
            </a:r>
          </a:p>
          <a:p>
            <a:pPr marL="267891" algn="just" eaLnBrk="1" hangingPunct="1">
              <a:spcBef>
                <a:spcPts val="450"/>
              </a:spcBef>
              <a:buNone/>
            </a:pPr>
            <a:r>
              <a:rPr lang="fr-FR" altLang="fr-FR" sz="1600" dirty="0"/>
              <a:t>Présentation d’articles en français (ou en anglais) (TD), examen final écrit</a:t>
            </a:r>
          </a:p>
        </p:txBody>
      </p:sp>
      <p:sp>
        <p:nvSpPr>
          <p:cNvPr id="7" name="ZoneTexte 6"/>
          <p:cNvSpPr txBox="1">
            <a:spLocks noChangeArrowheads="1"/>
          </p:cNvSpPr>
          <p:nvPr/>
        </p:nvSpPr>
        <p:spPr bwMode="auto">
          <a:xfrm>
            <a:off x="219149" y="2156044"/>
            <a:ext cx="769733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267891" eaLnBrk="1" hangingPunct="1"/>
            <a:r>
              <a:rPr lang="fr-FR" altLang="fr-FR" sz="1500" b="1" dirty="0">
                <a:solidFill>
                  <a:srgbClr val="FF0000"/>
                </a:solidFill>
              </a:rPr>
              <a:t>Cursus Médecine à partir du DFGSM3</a:t>
            </a:r>
          </a:p>
          <a:p>
            <a:pPr marL="267891" eaLnBrk="1" hangingPunct="1"/>
            <a:r>
              <a:rPr lang="fr-FR" altLang="fr-FR" sz="1500" b="1" dirty="0">
                <a:solidFill>
                  <a:srgbClr val="FF0000"/>
                </a:solidFill>
              </a:rPr>
              <a:t>Cursus Pharmacie filière Recherche</a:t>
            </a:r>
          </a:p>
          <a:p>
            <a:pPr marL="267891" eaLnBrk="1" hangingPunct="1"/>
            <a:r>
              <a:rPr lang="fr-FR" altLang="fr-FR" sz="1500" b="1" dirty="0">
                <a:solidFill>
                  <a:srgbClr val="FF0000"/>
                </a:solidFill>
              </a:rPr>
              <a:t>M1 Sciences et Management des </a:t>
            </a:r>
            <a:r>
              <a:rPr lang="fr-FR" altLang="fr-FR" sz="1500" b="1" dirty="0" err="1">
                <a:solidFill>
                  <a:srgbClr val="FF0000"/>
                </a:solidFill>
              </a:rPr>
              <a:t>Biotech</a:t>
            </a:r>
            <a:endParaRPr lang="fr-FR" altLang="fr-FR" sz="1500" b="1" dirty="0">
              <a:solidFill>
                <a:srgbClr val="FF0000"/>
              </a:solidFill>
            </a:endParaRPr>
          </a:p>
        </p:txBody>
      </p:sp>
    </p:spTree>
    <p:extLst>
      <p:ext uri="{BB962C8B-B14F-4D97-AF65-F5344CB8AC3E}">
        <p14:creationId xmlns:p14="http://schemas.microsoft.com/office/powerpoint/2010/main" val="327155238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2430</TotalTime>
  <Words>4026</Words>
  <Application>Microsoft Office PowerPoint</Application>
  <PresentationFormat>Affichage à l'écran (4:3)</PresentationFormat>
  <Paragraphs>441</Paragraphs>
  <Slides>26</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26</vt:i4>
      </vt:variant>
    </vt:vector>
  </HeadingPairs>
  <TitlesOfParts>
    <vt:vector size="34" baseType="lpstr">
      <vt:lpstr>Arial</vt:lpstr>
      <vt:lpstr>Calibri</vt:lpstr>
      <vt:lpstr>Calibri Light</vt:lpstr>
      <vt:lpstr>Mangal</vt:lpstr>
      <vt:lpstr>MV Boli</vt:lpstr>
      <vt:lpstr>Verdana</vt:lpstr>
      <vt:lpstr>Wingdings</vt:lpstr>
      <vt:lpstr>Thème Office</vt:lpstr>
      <vt:lpstr>Présentation PowerPoint</vt:lpstr>
      <vt:lpstr>Présentation PowerPoint</vt:lpstr>
      <vt:lpstr>Le tutorat : Emploi et UEM1</vt:lpstr>
      <vt:lpstr>Droit et santé</vt:lpstr>
      <vt:lpstr>Innovation et résolution de problème par la créativité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aseignr</dc:creator>
  <cp:lastModifiedBy>LISE SOULBIEU</cp:lastModifiedBy>
  <cp:revision>296</cp:revision>
  <dcterms:created xsi:type="dcterms:W3CDTF">2016-12-05T08:49:54Z</dcterms:created>
  <dcterms:modified xsi:type="dcterms:W3CDTF">2021-07-12T12:52:29Z</dcterms:modified>
</cp:coreProperties>
</file>